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57" r:id="rId4"/>
    <p:sldId id="258" r:id="rId5"/>
    <p:sldId id="259" r:id="rId6"/>
    <p:sldId id="265" r:id="rId7"/>
    <p:sldId id="261" r:id="rId8"/>
    <p:sldId id="262" r:id="rId9"/>
    <p:sldId id="263" r:id="rId10"/>
    <p:sldId id="264"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97" autoAdjust="0"/>
  </p:normalViewPr>
  <p:slideViewPr>
    <p:cSldViewPr>
      <p:cViewPr varScale="1">
        <p:scale>
          <a:sx n="81" d="100"/>
          <a:sy n="81" d="100"/>
        </p:scale>
        <p:origin x="1086" y="90"/>
      </p:cViewPr>
      <p:guideLst>
        <p:guide orient="horz" pos="2160"/>
        <p:guide pos="2880"/>
      </p:guideLst>
    </p:cSldViewPr>
  </p:slideViewPr>
  <p:outlineViewPr>
    <p:cViewPr>
      <p:scale>
        <a:sx n="33" d="100"/>
        <a:sy n="33" d="100"/>
      </p:scale>
      <p:origin x="0" y="175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3489C-D730-4742-AEAA-28C033E33761}" type="datetimeFigureOut">
              <a:rPr lang="it-IT" smtClean="0"/>
              <a:pPr/>
              <a:t>27/01/2018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AC549-8517-4738-A894-2F441B4D4281}"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0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58AC549-8517-4738-A894-2F441B4D4281}"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
            </a:r>
            <a:br>
              <a:rPr lang="it-IT" dirty="0" smtClean="0"/>
            </a:br>
            <a:r>
              <a:rPr lang="it-IT" dirty="0" smtClean="0"/>
              <a:t/>
            </a:r>
            <a:br>
              <a:rPr lang="it-IT" dirty="0" smtClean="0"/>
            </a:br>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58AC549-8517-4738-A894-2F441B4D4281}" type="slidenum">
              <a:rPr lang="it-IT" smtClean="0"/>
              <a:pPr/>
              <a:t>9</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hangingPunct="0"/>
            <a:r>
              <a:rPr lang="it-IT" sz="1200" kern="1200" dirty="0" err="1" smtClean="0">
                <a:solidFill>
                  <a:schemeClr val="tx1"/>
                </a:solidFill>
                <a:latin typeface="+mn-lt"/>
                <a:ea typeface="+mn-ea"/>
                <a:cs typeface="+mn-cs"/>
              </a:rPr>
              <a:t>School</a:t>
            </a:r>
            <a:r>
              <a:rPr lang="it-IT" sz="1200" kern="1200" baseline="0" dirty="0" err="1" smtClean="0">
                <a:solidFill>
                  <a:schemeClr val="tx1"/>
                </a:solidFill>
                <a:latin typeface="+mn-lt"/>
                <a:ea typeface="+mn-ea"/>
                <a:cs typeface="+mn-cs"/>
              </a:rPr>
              <a:t>.tiberius</a:t>
            </a:r>
            <a:endParaRPr lang="it-IT" sz="1200" kern="120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558AC549-8517-4738-A894-2F441B4D4281}"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9FA504-1482-4169-BF51-684F028B68CA}" type="datetimeFigureOut">
              <a:rPr lang="it-IT" smtClean="0"/>
              <a:pPr/>
              <a:t>27/01/2018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B93553-84AB-4B2B-8887-358E8F8C4CC8}"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FA504-1482-4169-BF51-684F028B68CA}" type="datetimeFigureOut">
              <a:rPr lang="it-IT" smtClean="0"/>
              <a:pPr/>
              <a:t>27/01/2018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93553-84AB-4B2B-8887-358E8F8C4CC8}"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png"/><Relationship Id="rId7" Type="http://schemas.openxmlformats.org/officeDocument/2006/relationships/image" Target="../media/image55.png"/><Relationship Id="rId12"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hyperlink" Target="https://www.google.it/url?sa=i&amp;rct=j&amp;q=&amp;esrc=s&amp;source=images&amp;cd=&amp;cad=rja&amp;uact=8&amp;ved=0ahUKEwjy_Kftn6vUAhULtxQKHSR0Dt4QjRwIBw&amp;url=http://icon-icons.com/it/icona/whatsapp/65942&amp;psig=AFQjCNGpeVXwccPvm-d59NowliEu1F3Ibg&amp;ust=1496908205743545" TargetMode="External"/><Relationship Id="rId5" Type="http://schemas.openxmlformats.org/officeDocument/2006/relationships/image" Target="http://www.tiberius-international.com/images/logo_min.jpg" TargetMode="External"/><Relationship Id="rId10" Type="http://schemas.openxmlformats.org/officeDocument/2006/relationships/image" Target="../media/image58.jpeg"/><Relationship Id="rId4" Type="http://schemas.openxmlformats.org/officeDocument/2006/relationships/image" Target="../media/image53.jpe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hyperlink" Target="https://www.google.it/url?sa=i&amp;rct=j&amp;q=&amp;esrc=s&amp;source=images&amp;cd=&amp;cad=rja&amp;uact=8&amp;ved=0ahUKEwi877i808rNAhUFORoKHdeXCM8QjRwIBw&amp;url=http://catanzaropolitica.it/25-aprile-il-circolo-pd-di-santa-maria-e-la-memoria-della-liberta/bandiera-italiana/&amp;bvm=bv.125801520,d.d2s&amp;psig=AFQjCNGlDzyVEfz43p5GGyQQddTbBMJDgQ&amp;ust=1467200910865688" TargetMode="External"/><Relationship Id="rId7" Type="http://schemas.openxmlformats.org/officeDocument/2006/relationships/hyperlink" Target="https://www.google.it/url?sa=i&amp;rct=j&amp;q=&amp;esrc=s&amp;source=images&amp;cd=&amp;cad=rja&amp;uact=8&amp;ved=0ahUKEwiWqt2O5srNAhWGtBQKHYOyC9oQjRwIBw&amp;url=http://www.cittacapitali.it/italia-da-vedere/cartina-italiana/cartina-geografica-italia.htm&amp;bvm=bv.125801520,bs.2,d.d2s&amp;psig=AFQjCNG8ZE1QbFD4GnyROYZ3NXCwdjTpaQ&amp;ust=1467205914262780" TargetMode="External"/><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1" Type="http://schemas.openxmlformats.org/officeDocument/2006/relationships/slideLayout" Target="../slideLayouts/slideLayout9.xml"/><Relationship Id="rId6" Type="http://schemas.openxmlformats.org/officeDocument/2006/relationships/image" Target="../media/image13.jpeg"/><Relationship Id="rId11" Type="http://schemas.openxmlformats.org/officeDocument/2006/relationships/image" Target="../media/image17.jpeg"/><Relationship Id="rId5" Type="http://schemas.openxmlformats.org/officeDocument/2006/relationships/hyperlink" Target="https://www.google.it/url?sa=i&amp;rct=j&amp;q=&amp;esrc=s&amp;source=images&amp;cd=&amp;cad=rja&amp;uact=8&amp;ved=0ahUKEwiQ--2Z5MrNAhUIlxoKHZ_3A90QjRwIBw&amp;url=http://www.homolaicus.com/storia/locale/universita-romagna.htm&amp;psig=AFQjCNFwYOBg4s8IMPCn4PcICLqNdqp7QA&amp;ust=1467205385992148" TargetMode="External"/><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2.jpeg"/><Relationship Id="rId9" Type="http://schemas.openxmlformats.org/officeDocument/2006/relationships/image" Target="../media/image15.jpeg"/><Relationship Id="rId1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hyperlink" Target="http://www.tiberius-international.com/new/corsi-combinat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www.tiberius-international.com/new/corsi-combinati-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tiberius-international.com/new/talking-and-walking" TargetMode="External"/><Relationship Id="rId3" Type="http://schemas.openxmlformats.org/officeDocument/2006/relationships/image" Target="../media/image30.jpeg"/><Relationship Id="rId7" Type="http://schemas.openxmlformats.org/officeDocument/2006/relationships/hyperlink" Target="http://www.tiberius-international.com/new/mini-cors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tiberius-international.com/new/corso-di-lingua-e-cucina-italiana" TargetMode="External"/><Relationship Id="rId5" Type="http://schemas.openxmlformats.org/officeDocument/2006/relationships/hyperlink" Target="http://www.tiberius-international.com/new/corso-fonetica" TargetMode="External"/><Relationship Id="rId4" Type="http://schemas.openxmlformats.org/officeDocument/2006/relationships/hyperlink" Target="http://www.tiberius-international.com/new/cum-tiberius-latine-loqui" TargetMode="External"/><Relationship Id="rId9" Type="http://schemas.openxmlformats.org/officeDocument/2006/relationships/hyperlink" Target="http://www.tiberius-international.com/new/csn"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jpeg"/></Relationships>
</file>

<file path=ppt/slides/_rels/slide8.xml.rels><?xml version="1.0" encoding="UTF-8" standalone="yes"?>
<Relationships xmlns="http://schemas.openxmlformats.org/package/2006/relationships"><Relationship Id="rId3" Type="http://schemas.openxmlformats.org/officeDocument/2006/relationships/hyperlink" Target="http://www.coe.int/t/dg4/linguistic/Manuel1_EN.asp" TargetMode="External"/><Relationship Id="rId2" Type="http://schemas.openxmlformats.org/officeDocument/2006/relationships/hyperlink" Target="http://www.coe.int/t/dg4/linguistic/Source/List_Cadre_traduc.pdf" TargetMode="External"/><Relationship Id="rId1" Type="http://schemas.openxmlformats.org/officeDocument/2006/relationships/slideLayout" Target="../slideLayouts/slideLayout2.xml"/><Relationship Id="rId4" Type="http://schemas.openxmlformats.org/officeDocument/2006/relationships/hyperlink" Target="http://www.coe.int/t/dg4/education/elp/elp-reg/cefr_scale_EN.as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2047" y="332657"/>
            <a:ext cx="8722441" cy="1296143"/>
          </a:xfrm>
        </p:spPr>
        <p:txBody>
          <a:bodyPr>
            <a:normAutofit fontScale="90000"/>
          </a:bodyPr>
          <a:lstStyle/>
          <a:p>
            <a:r>
              <a:rPr lang="it-IT" sz="7300" b="1" dirty="0" err="1" smtClean="0">
                <a:latin typeface="Baskerville Old Face" pitchFamily="18" charset="0"/>
              </a:rPr>
              <a:t>Tiberius</a:t>
            </a:r>
            <a:r>
              <a:rPr lang="it-IT" sz="4800" b="1" dirty="0" smtClean="0">
                <a:latin typeface="Baskerville Old Face" pitchFamily="18" charset="0"/>
              </a:rPr>
              <a:t> International </a:t>
            </a:r>
            <a:r>
              <a:rPr lang="it-IT" sz="7300" b="1" dirty="0" err="1" smtClean="0">
                <a:latin typeface="Baskerville Old Face" pitchFamily="18" charset="0"/>
              </a:rPr>
              <a:t>School</a:t>
            </a:r>
            <a:r>
              <a:rPr lang="it-IT" sz="7300" dirty="0" smtClean="0">
                <a:latin typeface="Baskerville Old Face" pitchFamily="18" charset="0"/>
              </a:rPr>
              <a:t/>
            </a:r>
            <a:br>
              <a:rPr lang="it-IT" sz="7300" dirty="0" smtClean="0">
                <a:latin typeface="Baskerville Old Face" pitchFamily="18" charset="0"/>
              </a:rPr>
            </a:br>
            <a:endParaRPr lang="it-IT" sz="7300" dirty="0">
              <a:latin typeface="Baskerville Old Face" pitchFamily="18" charset="0"/>
            </a:endParaRPr>
          </a:p>
        </p:txBody>
      </p:sp>
      <p:sp>
        <p:nvSpPr>
          <p:cNvPr id="3" name="Sottotitolo 2"/>
          <p:cNvSpPr>
            <a:spLocks noGrp="1"/>
          </p:cNvSpPr>
          <p:nvPr>
            <p:ph type="subTitle" idx="1"/>
          </p:nvPr>
        </p:nvSpPr>
        <p:spPr>
          <a:xfrm>
            <a:off x="1403648" y="3068960"/>
            <a:ext cx="6400800" cy="1752600"/>
          </a:xfrm>
        </p:spPr>
        <p:txBody>
          <a:bodyPr>
            <a:normAutofit fontScale="70000" lnSpcReduction="20000"/>
          </a:bodyPr>
          <a:lstStyle/>
          <a:p>
            <a:r>
              <a:rPr lang="it-IT" sz="5700" b="1" dirty="0" smtClean="0">
                <a:solidFill>
                  <a:schemeClr val="tx1"/>
                </a:solidFill>
                <a:latin typeface="Baskerville Old Face" pitchFamily="18" charset="0"/>
              </a:rPr>
              <a:t>Rimini City </a:t>
            </a:r>
            <a:r>
              <a:rPr lang="it-IT" sz="5700" b="1" dirty="0" err="1" smtClean="0">
                <a:solidFill>
                  <a:schemeClr val="tx1"/>
                </a:solidFill>
                <a:latin typeface="Baskerville Old Face" pitchFamily="18" charset="0"/>
              </a:rPr>
              <a:t>of</a:t>
            </a:r>
            <a:r>
              <a:rPr lang="it-IT" sz="5700" b="1" dirty="0" smtClean="0">
                <a:solidFill>
                  <a:schemeClr val="tx1"/>
                </a:solidFill>
                <a:latin typeface="Baskerville Old Face" pitchFamily="18" charset="0"/>
              </a:rPr>
              <a:t> Art and Culture</a:t>
            </a:r>
          </a:p>
          <a:p>
            <a:r>
              <a:rPr lang="it-IT" sz="3800" i="1" dirty="0" smtClean="0">
                <a:solidFill>
                  <a:schemeClr val="tx1"/>
                </a:solidFill>
                <a:latin typeface="Baskerville Old Face" pitchFamily="18" charset="0"/>
              </a:rPr>
              <a:t>The  city and the </a:t>
            </a:r>
            <a:r>
              <a:rPr lang="it-IT" sz="3800" i="1" dirty="0" err="1" smtClean="0">
                <a:solidFill>
                  <a:schemeClr val="tx1"/>
                </a:solidFill>
                <a:latin typeface="Baskerville Old Face" pitchFamily="18" charset="0"/>
              </a:rPr>
              <a:t>surrounding</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lands</a:t>
            </a:r>
            <a:r>
              <a:rPr lang="it-IT" sz="3800" i="1" dirty="0" smtClean="0">
                <a:solidFill>
                  <a:schemeClr val="tx1"/>
                </a:solidFill>
                <a:latin typeface="Baskerville Old Face" pitchFamily="18" charset="0"/>
              </a:rPr>
              <a:t> are </a:t>
            </a:r>
            <a:r>
              <a:rPr lang="it-IT" sz="3800" i="1" dirty="0" err="1" smtClean="0">
                <a:solidFill>
                  <a:schemeClr val="tx1"/>
                </a:solidFill>
                <a:latin typeface="Baskerville Old Face" pitchFamily="18" charset="0"/>
              </a:rPr>
              <a:t>rich</a:t>
            </a:r>
            <a:r>
              <a:rPr lang="it-IT" sz="3800" i="1" dirty="0" smtClean="0">
                <a:solidFill>
                  <a:schemeClr val="tx1"/>
                </a:solidFill>
                <a:latin typeface="Baskerville Old Face" pitchFamily="18" charset="0"/>
              </a:rPr>
              <a:t> in </a:t>
            </a:r>
            <a:r>
              <a:rPr lang="it-IT" sz="3800" i="1" dirty="0" err="1" smtClean="0">
                <a:solidFill>
                  <a:schemeClr val="tx1"/>
                </a:solidFill>
                <a:latin typeface="Baskerville Old Face" pitchFamily="18" charset="0"/>
              </a:rPr>
              <a:t>hidden</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jewels</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of</a:t>
            </a:r>
            <a:r>
              <a:rPr lang="it-IT" sz="3800" i="1" dirty="0" smtClean="0">
                <a:solidFill>
                  <a:schemeClr val="tx1"/>
                </a:solidFill>
                <a:latin typeface="Baskerville Old Face" pitchFamily="18" charset="0"/>
              </a:rPr>
              <a:t> art, culture and </a:t>
            </a:r>
            <a:r>
              <a:rPr lang="it-IT" sz="3800" i="1" dirty="0" err="1" smtClean="0">
                <a:solidFill>
                  <a:schemeClr val="tx1"/>
                </a:solidFill>
                <a:latin typeface="Baskerville Old Face" pitchFamily="18" charset="0"/>
              </a:rPr>
              <a:t>history</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splendid</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tokens</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of</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an</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important</a:t>
            </a:r>
            <a:r>
              <a:rPr lang="it-IT" sz="3800" i="1" dirty="0" smtClean="0">
                <a:solidFill>
                  <a:schemeClr val="tx1"/>
                </a:solidFill>
                <a:latin typeface="Baskerville Old Face" pitchFamily="18" charset="0"/>
              </a:rPr>
              <a:t> </a:t>
            </a:r>
            <a:r>
              <a:rPr lang="it-IT" sz="3800" i="1" dirty="0" err="1" smtClean="0">
                <a:solidFill>
                  <a:schemeClr val="tx1"/>
                </a:solidFill>
                <a:latin typeface="Baskerville Old Face" pitchFamily="18" charset="0"/>
              </a:rPr>
              <a:t>past</a:t>
            </a:r>
            <a:endParaRPr lang="it-IT" sz="3800" i="1" dirty="0">
              <a:solidFill>
                <a:schemeClr val="tx1"/>
              </a:solidFill>
              <a:latin typeface="Baskerville Old Face"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724128" y="980728"/>
            <a:ext cx="2952328" cy="1054403"/>
          </a:xfrm>
          <a:prstGeom prst="rect">
            <a:avLst/>
          </a:prstGeom>
          <a:noFill/>
          <a:ln w="9525">
            <a:noFill/>
            <a:miter lim="800000"/>
            <a:headEnd/>
            <a:tailEnd/>
          </a:ln>
        </p:spPr>
      </p:pic>
      <p:pic>
        <p:nvPicPr>
          <p:cNvPr id="1029" name="Picture 5" descr="Risultati immagini per sky"/>
          <p:cNvPicPr>
            <a:picLocks noChangeAspect="1" noChangeArrowheads="1"/>
          </p:cNvPicPr>
          <p:nvPr/>
        </p:nvPicPr>
        <p:blipFill>
          <a:blip r:embed="rId4" cstate="print"/>
          <a:srcRect/>
          <a:stretch>
            <a:fillRect/>
          </a:stretch>
        </p:blipFill>
        <p:spPr bwMode="auto">
          <a:xfrm rot="1059814">
            <a:off x="118964" y="4790240"/>
            <a:ext cx="1537288" cy="1022996"/>
          </a:xfrm>
          <a:prstGeom prst="rect">
            <a:avLst/>
          </a:prstGeom>
          <a:noFill/>
          <a:ln>
            <a:solidFill>
              <a:schemeClr val="accent3">
                <a:lumMod val="50000"/>
                <a:alpha val="42000"/>
              </a:schemeClr>
            </a:solidFill>
          </a:ln>
        </p:spPr>
      </p:pic>
      <p:sp>
        <p:nvSpPr>
          <p:cNvPr id="1031" name="AutoShape 7" descr="https://upload.wikimedia.org/wikipedia/commons/0/0f/Arco_d%27Augusto_-_Rimini.jpg"/>
          <p:cNvSpPr>
            <a:spLocks noChangeAspect="1" noChangeArrowheads="1"/>
          </p:cNvSpPr>
          <p:nvPr/>
        </p:nvSpPr>
        <p:spPr bwMode="auto">
          <a:xfrm>
            <a:off x="155575" y="-1828800"/>
            <a:ext cx="509587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https://upload.wikimedia.org/wikipedia/commons/0/0f/Arco_d%27Augusto_-_Rimini.jpg"/>
          <p:cNvSpPr>
            <a:spLocks noChangeAspect="1" noChangeArrowheads="1"/>
          </p:cNvSpPr>
          <p:nvPr/>
        </p:nvSpPr>
        <p:spPr bwMode="auto">
          <a:xfrm>
            <a:off x="155575" y="-1828800"/>
            <a:ext cx="509587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https://upload.wikimedia.org/wikipedia/commons/0/0f/Arco_d%27Augusto_-_Rimini.jpg"/>
          <p:cNvSpPr>
            <a:spLocks noChangeAspect="1" noChangeArrowheads="1"/>
          </p:cNvSpPr>
          <p:nvPr/>
        </p:nvSpPr>
        <p:spPr bwMode="auto">
          <a:xfrm>
            <a:off x="155575" y="-1828800"/>
            <a:ext cx="509587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7" name="Picture 13" descr="http://1.bp.blogspot.com/-0PgCAcKvWn8/VcNqWgS6ozI/AAAAAAAA-i4/8u6HOQW34yI/s1600/ARCO%2BDE%2BAUGUSTO.%2BBLOG%2BIMPERIO%2BROMANO%2BDE%2BXAVIER%2BVALDERAS%2B%25281%2529.jpg"/>
          <p:cNvPicPr>
            <a:picLocks noChangeAspect="1" noChangeArrowheads="1"/>
          </p:cNvPicPr>
          <p:nvPr/>
        </p:nvPicPr>
        <p:blipFill>
          <a:blip r:embed="rId5" cstate="print"/>
          <a:srcRect/>
          <a:stretch>
            <a:fillRect/>
          </a:stretch>
        </p:blipFill>
        <p:spPr bwMode="auto">
          <a:xfrm>
            <a:off x="1259632" y="5517232"/>
            <a:ext cx="1584176" cy="1188592"/>
          </a:xfrm>
          <a:prstGeom prst="rect">
            <a:avLst/>
          </a:prstGeom>
          <a:noFill/>
        </p:spPr>
      </p:pic>
      <p:pic>
        <p:nvPicPr>
          <p:cNvPr id="1041" name="Picture 17" descr="http://www.ac-ilsestante.it/fari/rimini/04_rimini.jpg"/>
          <p:cNvPicPr>
            <a:picLocks noChangeAspect="1" noChangeArrowheads="1"/>
          </p:cNvPicPr>
          <p:nvPr/>
        </p:nvPicPr>
        <p:blipFill>
          <a:blip r:embed="rId6" cstate="print"/>
          <a:srcRect/>
          <a:stretch>
            <a:fillRect/>
          </a:stretch>
        </p:blipFill>
        <p:spPr bwMode="auto">
          <a:xfrm>
            <a:off x="3635896" y="5517232"/>
            <a:ext cx="2232248" cy="1108720"/>
          </a:xfrm>
          <a:prstGeom prst="rect">
            <a:avLst/>
          </a:prstGeom>
          <a:noFill/>
        </p:spPr>
      </p:pic>
      <p:pic>
        <p:nvPicPr>
          <p:cNvPr id="1039" name="Picture 15" descr="http://www.fotoeweb.it/Rimini/FotoRimini/Rimini%20Tempio%20Malatestiano.jpg"/>
          <p:cNvPicPr>
            <a:picLocks noChangeAspect="1" noChangeArrowheads="1"/>
          </p:cNvPicPr>
          <p:nvPr/>
        </p:nvPicPr>
        <p:blipFill>
          <a:blip r:embed="rId7" cstate="print"/>
          <a:srcRect/>
          <a:stretch>
            <a:fillRect/>
          </a:stretch>
        </p:blipFill>
        <p:spPr bwMode="auto">
          <a:xfrm>
            <a:off x="2411760" y="5013176"/>
            <a:ext cx="1405862" cy="936104"/>
          </a:xfrm>
          <a:prstGeom prst="rect">
            <a:avLst/>
          </a:prstGeom>
          <a:noFill/>
          <a:ln>
            <a:solidFill>
              <a:schemeClr val="accent3">
                <a:lumMod val="50000"/>
                <a:alpha val="86000"/>
              </a:schemeClr>
            </a:solidFill>
          </a:ln>
        </p:spPr>
      </p:pic>
      <p:pic>
        <p:nvPicPr>
          <p:cNvPr id="15" name="Segnaposto immagine 8" descr="Fontana Piazza Cavour.jpg"/>
          <p:cNvPicPr>
            <a:picLocks noChangeAspect="1"/>
          </p:cNvPicPr>
          <p:nvPr/>
        </p:nvPicPr>
        <p:blipFill>
          <a:blip r:embed="rId8" cstate="print"/>
          <a:srcRect l="5660" r="5660"/>
          <a:stretch>
            <a:fillRect/>
          </a:stretch>
        </p:blipFill>
        <p:spPr>
          <a:xfrm rot="665962">
            <a:off x="7678398" y="5635381"/>
            <a:ext cx="1372480" cy="1100806"/>
          </a:xfrm>
          <a:prstGeom prst="rect">
            <a:avLst/>
          </a:prstGeom>
        </p:spPr>
      </p:pic>
      <p:pic>
        <p:nvPicPr>
          <p:cNvPr id="4" name="Picture 2" descr="C:\Documents and Settings\Utente\Desktop\rimini tour\Sigismondo_volto_small.jpg"/>
          <p:cNvPicPr>
            <a:picLocks noChangeAspect="1" noChangeArrowheads="1"/>
          </p:cNvPicPr>
          <p:nvPr/>
        </p:nvPicPr>
        <p:blipFill>
          <a:blip r:embed="rId9" cstate="print"/>
          <a:srcRect/>
          <a:stretch>
            <a:fillRect/>
          </a:stretch>
        </p:blipFill>
        <p:spPr bwMode="auto">
          <a:xfrm>
            <a:off x="7956376" y="4509120"/>
            <a:ext cx="864096" cy="1039366"/>
          </a:xfrm>
          <a:prstGeom prst="rect">
            <a:avLst/>
          </a:prstGeom>
          <a:noFill/>
        </p:spPr>
      </p:pic>
      <p:pic>
        <p:nvPicPr>
          <p:cNvPr id="1027" name="Picture 3" descr="C:\Documents and Settings\Utente\Desktop\rimini tour\idi-di-marzo-2016-omaggio-a-cesare_198132ok.jpg"/>
          <p:cNvPicPr>
            <a:picLocks noChangeAspect="1" noChangeArrowheads="1"/>
          </p:cNvPicPr>
          <p:nvPr/>
        </p:nvPicPr>
        <p:blipFill>
          <a:blip r:embed="rId10" cstate="print"/>
          <a:srcRect/>
          <a:stretch>
            <a:fillRect/>
          </a:stretch>
        </p:blipFill>
        <p:spPr bwMode="auto">
          <a:xfrm>
            <a:off x="5508104" y="4797152"/>
            <a:ext cx="1020949" cy="1082824"/>
          </a:xfrm>
          <a:prstGeom prst="rect">
            <a:avLst/>
          </a:prstGeom>
          <a:noFill/>
        </p:spPr>
      </p:pic>
      <p:pic>
        <p:nvPicPr>
          <p:cNvPr id="1028" name="Picture 4" descr="\\Utente-pc\c\Users\Utente\Pictures\monumenti\documenti\Immagini\Immagine.png"/>
          <p:cNvPicPr>
            <a:picLocks noChangeAspect="1" noChangeArrowheads="1"/>
          </p:cNvPicPr>
          <p:nvPr/>
        </p:nvPicPr>
        <p:blipFill>
          <a:blip r:embed="rId11" cstate="print"/>
          <a:srcRect/>
          <a:stretch>
            <a:fillRect/>
          </a:stretch>
        </p:blipFill>
        <p:spPr bwMode="auto">
          <a:xfrm>
            <a:off x="539552" y="980728"/>
            <a:ext cx="4248472" cy="1949202"/>
          </a:xfrm>
          <a:prstGeom prst="rect">
            <a:avLst/>
          </a:prstGeom>
          <a:noFill/>
        </p:spPr>
      </p:pic>
      <p:pic>
        <p:nvPicPr>
          <p:cNvPr id="1030" name="Picture 6" descr="Fontana della Pigna in Piazza Cavour"/>
          <p:cNvPicPr>
            <a:picLocks noChangeAspect="1" noChangeArrowheads="1"/>
          </p:cNvPicPr>
          <p:nvPr/>
        </p:nvPicPr>
        <p:blipFill>
          <a:blip r:embed="rId12" cstate="print"/>
          <a:srcRect/>
          <a:stretch>
            <a:fillRect/>
          </a:stretch>
        </p:blipFill>
        <p:spPr bwMode="auto">
          <a:xfrm>
            <a:off x="7380312" y="2132856"/>
            <a:ext cx="1348586" cy="1046263"/>
          </a:xfrm>
          <a:prstGeom prst="rect">
            <a:avLst/>
          </a:prstGeom>
          <a:noFill/>
        </p:spPr>
      </p:pic>
      <p:sp>
        <p:nvSpPr>
          <p:cNvPr id="1032" name="AutoShape 8" descr="https://upload.wikimedia.org/wikipedia/commons/a/af/Piero,_sigismondo_malatesta_e_san_sifismondo.jpg"/>
          <p:cNvSpPr>
            <a:spLocks noChangeAspect="1" noChangeArrowheads="1"/>
          </p:cNvSpPr>
          <p:nvPr/>
        </p:nvSpPr>
        <p:spPr bwMode="auto">
          <a:xfrm>
            <a:off x="155575" y="-1828800"/>
            <a:ext cx="5486400"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4" name="AutoShape 10" descr="https://upload.wikimedia.org/wikipedia/commons/a/af/Piero,_sigismondo_malatesta_e_san_sifismondo.jpg"/>
          <p:cNvSpPr>
            <a:spLocks noChangeAspect="1" noChangeArrowheads="1"/>
          </p:cNvSpPr>
          <p:nvPr/>
        </p:nvSpPr>
        <p:spPr bwMode="auto">
          <a:xfrm>
            <a:off x="155575" y="-1828800"/>
            <a:ext cx="5486400"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6" name="AutoShape 12" descr="https://upload.wikimedia.org/wikipedia/commons/a/af/Piero,_sigismondo_malatesta_e_san_sifismondo.jpg"/>
          <p:cNvSpPr>
            <a:spLocks noChangeAspect="1" noChangeArrowheads="1"/>
          </p:cNvSpPr>
          <p:nvPr/>
        </p:nvSpPr>
        <p:spPr bwMode="auto">
          <a:xfrm>
            <a:off x="155575" y="-1828800"/>
            <a:ext cx="5486400"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8" name="AutoShape 14" descr="https://upload.wikimedia.org/wikipedia/commons/thumb/5/58/Piero,_Sigismondo_Pandolfo_Malatesta_before_Saint_Sigismund_01.jpg/310px-Piero,_Sigismondo_Pandolfo_Malatesta_before_Saint_Sigismund_01.jpg"/>
          <p:cNvSpPr>
            <a:spLocks noChangeAspect="1" noChangeArrowheads="1"/>
          </p:cNvSpPr>
          <p:nvPr/>
        </p:nvSpPr>
        <p:spPr bwMode="auto">
          <a:xfrm>
            <a:off x="155575" y="-1036638"/>
            <a:ext cx="2952750" cy="21717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40" name="Picture 16" descr="http://static.riviera.rimini.it/tl_files/gallerie/pop/tempio-malatestiano-intern9.tif.jpg"/>
          <p:cNvPicPr>
            <a:picLocks noChangeAspect="1" noChangeArrowheads="1"/>
          </p:cNvPicPr>
          <p:nvPr/>
        </p:nvPicPr>
        <p:blipFill>
          <a:blip r:embed="rId13" cstate="print"/>
          <a:srcRect/>
          <a:stretch>
            <a:fillRect/>
          </a:stretch>
        </p:blipFill>
        <p:spPr bwMode="auto">
          <a:xfrm>
            <a:off x="251520" y="3212976"/>
            <a:ext cx="1043608" cy="159120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6296" y="692696"/>
            <a:ext cx="1738536" cy="720080"/>
          </a:xfrm>
        </p:spPr>
        <p:txBody>
          <a:bodyPr>
            <a:normAutofit fontScale="90000"/>
          </a:bodyPr>
          <a:lstStyle/>
          <a:p>
            <a:r>
              <a:rPr lang="it-IT" sz="1200" b="1" dirty="0" err="1" smtClean="0">
                <a:latin typeface="Bookman Old Style" pitchFamily="18" charset="0"/>
              </a:rPr>
              <a:t>School.tiberiu</a:t>
            </a:r>
            <a:r>
              <a:rPr lang="it-IT" sz="1100" b="1" dirty="0" err="1" smtClean="0">
                <a:latin typeface="Bookman Old Style" pitchFamily="18" charset="0"/>
              </a:rPr>
              <a:t>s</a:t>
            </a:r>
            <a:r>
              <a:rPr lang="it-IT" b="1" dirty="0" smtClean="0"/>
              <a:t/>
            </a:r>
            <a:br>
              <a:rPr lang="it-IT" b="1" dirty="0" smtClean="0"/>
            </a:br>
            <a:endParaRPr lang="it-IT" b="1"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827584" y="188640"/>
            <a:ext cx="4464496" cy="1584176"/>
          </a:xfrm>
          <a:prstGeom prst="rect">
            <a:avLst/>
          </a:prstGeom>
          <a:noFill/>
          <a:ln w="9525">
            <a:noFill/>
            <a:miter lim="800000"/>
            <a:headEnd/>
            <a:tailEnd/>
          </a:ln>
        </p:spPr>
      </p:pic>
      <p:graphicFrame>
        <p:nvGraphicFramePr>
          <p:cNvPr id="5" name="Tabella 4"/>
          <p:cNvGraphicFramePr>
            <a:graphicFrameLocks noGrp="1"/>
          </p:cNvGraphicFramePr>
          <p:nvPr/>
        </p:nvGraphicFramePr>
        <p:xfrm>
          <a:off x="5364088" y="4365104"/>
          <a:ext cx="3312368" cy="1080119"/>
        </p:xfrm>
        <a:graphic>
          <a:graphicData uri="http://schemas.openxmlformats.org/drawingml/2006/table">
            <a:tbl>
              <a:tblPr/>
              <a:tblGrid>
                <a:gridCol w="1407095">
                  <a:extLst>
                    <a:ext uri="{9D8B030D-6E8A-4147-A177-3AD203B41FA5}">
                      <a16:colId xmlns:a16="http://schemas.microsoft.com/office/drawing/2014/main" val="20000"/>
                    </a:ext>
                  </a:extLst>
                </a:gridCol>
                <a:gridCol w="1905273">
                  <a:extLst>
                    <a:ext uri="{9D8B030D-6E8A-4147-A177-3AD203B41FA5}">
                      <a16:colId xmlns:a16="http://schemas.microsoft.com/office/drawing/2014/main" val="20001"/>
                    </a:ext>
                  </a:extLst>
                </a:gridCol>
              </a:tblGrid>
              <a:tr h="1080119">
                <a:tc>
                  <a:txBody>
                    <a:bodyPr/>
                    <a:lstStyle/>
                    <a:p>
                      <a:pPr>
                        <a:spcAft>
                          <a:spcPts val="0"/>
                        </a:spcAft>
                      </a:pPr>
                      <a:endParaRPr lang="it-IT" sz="1200" dirty="0">
                        <a:solidFill>
                          <a:srgbClr val="000000"/>
                        </a:solidFill>
                        <a:latin typeface="Arial Unicode MS"/>
                        <a:ea typeface="Times New Roman"/>
                        <a:cs typeface="Times New Roman"/>
                      </a:endParaRPr>
                    </a:p>
                  </a:txBody>
                  <a:tcPr marL="47625" marR="47625" marT="47625" marB="47625" anchor="ctr">
                    <a:lnL>
                      <a:noFill/>
                    </a:lnL>
                    <a:lnR>
                      <a:noFill/>
                    </a:lnR>
                    <a:lnT>
                      <a:noFill/>
                    </a:lnT>
                    <a:lnB>
                      <a:noFill/>
                    </a:lnB>
                  </a:tcPr>
                </a:tc>
                <a:tc>
                  <a:txBody>
                    <a:bodyPr/>
                    <a:lstStyle/>
                    <a:p>
                      <a:pPr>
                        <a:spcAft>
                          <a:spcPts val="0"/>
                        </a:spcAft>
                      </a:pPr>
                      <a:r>
                        <a:rPr lang="en-GB" sz="1000" b="1" dirty="0">
                          <a:solidFill>
                            <a:srgbClr val="006600"/>
                          </a:solidFill>
                          <a:latin typeface="Tahoma"/>
                          <a:ea typeface="Times New Roman"/>
                          <a:cs typeface="Times New Roman"/>
                        </a:rPr>
                        <a:t>OFFICIALLY AUTHORISED BY ITALIAN MINISTRY OF EDUCATION</a:t>
                      </a:r>
                      <a:br>
                        <a:rPr lang="en-GB" sz="1000" b="1" dirty="0">
                          <a:solidFill>
                            <a:srgbClr val="006600"/>
                          </a:solidFill>
                          <a:latin typeface="Tahoma"/>
                          <a:ea typeface="Times New Roman"/>
                          <a:cs typeface="Times New Roman"/>
                        </a:rPr>
                      </a:br>
                      <a:r>
                        <a:rPr lang="en-GB" sz="1000" b="1" dirty="0">
                          <a:solidFill>
                            <a:srgbClr val="006600"/>
                          </a:solidFill>
                          <a:latin typeface="Tahoma"/>
                          <a:ea typeface="Times New Roman"/>
                          <a:cs typeface="Times New Roman"/>
                        </a:rPr>
                        <a:t>Prot. num. 19829 </a:t>
                      </a:r>
                      <a:r>
                        <a:rPr lang="en-GB" sz="1000" b="1" dirty="0" err="1">
                          <a:solidFill>
                            <a:srgbClr val="006600"/>
                          </a:solidFill>
                          <a:latin typeface="Tahoma"/>
                          <a:ea typeface="Times New Roman"/>
                          <a:cs typeface="Times New Roman"/>
                        </a:rPr>
                        <a:t>Decreto</a:t>
                      </a:r>
                      <a:r>
                        <a:rPr lang="en-GB" sz="1000" b="1" dirty="0">
                          <a:solidFill>
                            <a:srgbClr val="006600"/>
                          </a:solidFill>
                          <a:latin typeface="Tahoma"/>
                          <a:ea typeface="Times New Roman"/>
                          <a:cs typeface="Times New Roman"/>
                        </a:rPr>
                        <a:t> n. 170/UFF. </a:t>
                      </a:r>
                      <a:r>
                        <a:rPr lang="it-IT" sz="1000" b="1" dirty="0">
                          <a:solidFill>
                            <a:srgbClr val="006600"/>
                          </a:solidFill>
                          <a:latin typeface="Tahoma"/>
                          <a:ea typeface="Times New Roman"/>
                          <a:cs typeface="Times New Roman"/>
                        </a:rPr>
                        <a:t>III</a:t>
                      </a:r>
                      <a:endParaRPr lang="it-IT" sz="1400" dirty="0">
                        <a:solidFill>
                          <a:srgbClr val="000000"/>
                        </a:solidFill>
                        <a:latin typeface="Arial"/>
                        <a:ea typeface="Times New Roman"/>
                        <a:cs typeface="Times New Roman"/>
                      </a:endParaRPr>
                    </a:p>
                  </a:txBody>
                  <a:tcPr marL="47625" marR="47625" marT="47625" marB="47625"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25" name="Picture 1" descr="http://www.tiberius-international.com/images/logo_min.jpg"/>
          <p:cNvPicPr>
            <a:picLocks noChangeAspect="1" noChangeArrowheads="1"/>
          </p:cNvPicPr>
          <p:nvPr/>
        </p:nvPicPr>
        <p:blipFill>
          <a:blip r:embed="rId4" r:link="rId5" cstate="print"/>
          <a:srcRect/>
          <a:stretch>
            <a:fillRect/>
          </a:stretch>
        </p:blipFill>
        <p:spPr bwMode="auto">
          <a:xfrm>
            <a:off x="6300192" y="5517232"/>
            <a:ext cx="2381250" cy="1123950"/>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rot="20916770">
            <a:off x="1776170" y="1914433"/>
            <a:ext cx="6102533" cy="2923141"/>
          </a:xfrm>
          <a:prstGeom prst="rect">
            <a:avLst/>
          </a:prstGeom>
          <a:noFill/>
          <a:ln w="9525">
            <a:solidFill>
              <a:schemeClr val="accent1">
                <a:alpha val="0"/>
              </a:schemeClr>
            </a:solidFill>
            <a:miter lim="800000"/>
            <a:headEnd/>
            <a:tailEnd/>
          </a:ln>
          <a:effectLst>
            <a:outerShdw blurRad="177800" dist="241300" dir="12600000" sx="102000" sy="102000" algn="br" rotWithShape="0">
              <a:schemeClr val="accent5">
                <a:lumMod val="50000"/>
                <a:alpha val="40000"/>
              </a:schemeClr>
            </a:outerShdw>
          </a:effectLst>
        </p:spPr>
      </p:pic>
      <p:pic>
        <p:nvPicPr>
          <p:cNvPr id="18" name="Immagine 17" descr="Risultati immagini per skype clip art"/>
          <p:cNvPicPr/>
          <p:nvPr/>
        </p:nvPicPr>
        <p:blipFill>
          <a:blip r:embed="rId7" cstate="print"/>
          <a:srcRect/>
          <a:stretch>
            <a:fillRect/>
          </a:stretch>
        </p:blipFill>
        <p:spPr bwMode="auto">
          <a:xfrm>
            <a:off x="7812360" y="836712"/>
            <a:ext cx="648072" cy="720080"/>
          </a:xfrm>
          <a:prstGeom prst="rect">
            <a:avLst/>
          </a:prstGeom>
          <a:noFill/>
          <a:ln w="9525">
            <a:noFill/>
            <a:miter lim="800000"/>
            <a:headEnd/>
            <a:tailEnd/>
          </a:ln>
        </p:spPr>
      </p:pic>
      <p:pic>
        <p:nvPicPr>
          <p:cNvPr id="19" name="Immagine 18" descr="Risultati immagini per facebook clip art"/>
          <p:cNvPicPr/>
          <p:nvPr/>
        </p:nvPicPr>
        <p:blipFill>
          <a:blip r:embed="rId8" cstate="print"/>
          <a:srcRect/>
          <a:stretch>
            <a:fillRect/>
          </a:stretch>
        </p:blipFill>
        <p:spPr bwMode="auto">
          <a:xfrm>
            <a:off x="8028384" y="1844824"/>
            <a:ext cx="648072" cy="540166"/>
          </a:xfrm>
          <a:prstGeom prst="rect">
            <a:avLst/>
          </a:prstGeom>
          <a:noFill/>
          <a:ln w="9525">
            <a:noFill/>
            <a:miter lim="800000"/>
            <a:headEnd/>
            <a:tailEnd/>
          </a:ln>
        </p:spPr>
      </p:pic>
      <p:sp>
        <p:nvSpPr>
          <p:cNvPr id="1036" name="Rectangle 12"/>
          <p:cNvSpPr>
            <a:spLocks noChangeArrowheads="1"/>
          </p:cNvSpPr>
          <p:nvPr/>
        </p:nvSpPr>
        <p:spPr bwMode="auto">
          <a:xfrm>
            <a:off x="1979712" y="6093296"/>
            <a:ext cx="435247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r"/>
                <a:tab pos="2743200" algn="ctr"/>
                <a:tab pos="5486400" algn="r"/>
              </a:tabLst>
            </a:pPr>
            <a:r>
              <a:rPr kumimoji="0" lang="en-GB" sz="2800" b="1" i="0" u="none" strike="noStrike" cap="none" normalizeH="0" baseline="0" dirty="0" smtClean="0">
                <a:ln>
                  <a:noFill/>
                </a:ln>
                <a:solidFill>
                  <a:schemeClr val="tx1"/>
                </a:solidFill>
                <a:effectLst/>
                <a:latin typeface="Baskerville Old Face" pitchFamily="18" charset="0"/>
                <a:ea typeface="Times New Roman" pitchFamily="18" charset="0"/>
              </a:rPr>
              <a:t>DITALS  University of Siena</a:t>
            </a:r>
            <a:endParaRPr kumimoji="0" lang="en-GB" sz="2800" b="0" i="0" u="none" strike="noStrike" cap="none" normalizeH="0" baseline="0" dirty="0" smtClean="0">
              <a:ln>
                <a:noFill/>
              </a:ln>
              <a:solidFill>
                <a:schemeClr val="tx1"/>
              </a:solidFill>
              <a:effectLst/>
              <a:latin typeface="Baskerville Old Face" pitchFamily="18" charset="0"/>
            </a:endParaRPr>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37" name="Immagine 1" descr="Risultati immagini per piccolo telefono disegno"/>
          <p:cNvPicPr>
            <a:picLocks noChangeAspect="1" noChangeArrowheads="1"/>
          </p:cNvPicPr>
          <p:nvPr/>
        </p:nvPicPr>
        <p:blipFill>
          <a:blip r:embed="rId9" cstate="print"/>
          <a:srcRect/>
          <a:stretch>
            <a:fillRect/>
          </a:stretch>
        </p:blipFill>
        <p:spPr bwMode="auto">
          <a:xfrm>
            <a:off x="1043608" y="5805264"/>
            <a:ext cx="432048" cy="388843"/>
          </a:xfrm>
          <a:prstGeom prst="rect">
            <a:avLst/>
          </a:prstGeom>
          <a:noFill/>
        </p:spPr>
      </p:pic>
      <p:sp>
        <p:nvSpPr>
          <p:cNvPr id="27" name="Rettangolo 26"/>
          <p:cNvSpPr/>
          <p:nvPr/>
        </p:nvSpPr>
        <p:spPr>
          <a:xfrm>
            <a:off x="1475656" y="5805264"/>
            <a:ext cx="3456384" cy="369332"/>
          </a:xfrm>
          <a:prstGeom prst="rect">
            <a:avLst/>
          </a:prstGeom>
        </p:spPr>
        <p:txBody>
          <a:bodyPr wrap="square">
            <a:spAutoFit/>
          </a:bodyPr>
          <a:lstStyle/>
          <a:p>
            <a:pPr hangingPunct="0"/>
            <a:r>
              <a:rPr lang="it-IT" b="1" dirty="0" smtClean="0">
                <a:latin typeface="Baskerville Old Face" pitchFamily="18" charset="0"/>
              </a:rPr>
              <a:t>++39-541-23292/329-7711905</a:t>
            </a:r>
            <a:endParaRPr lang="it-IT" b="1" dirty="0">
              <a:latin typeface="Baskerville Old Face" pitchFamily="18" charset="0"/>
            </a:endParaRPr>
          </a:p>
        </p:txBody>
      </p:sp>
      <p:sp>
        <p:nvSpPr>
          <p:cNvPr id="10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40" name="Immagine 4" descr="Risultati immagini per letterina per email clip art"/>
          <p:cNvPicPr>
            <a:picLocks noChangeAspect="1" noChangeArrowheads="1"/>
          </p:cNvPicPr>
          <p:nvPr/>
        </p:nvPicPr>
        <p:blipFill>
          <a:blip r:embed="rId10" cstate="print"/>
          <a:srcRect/>
          <a:stretch>
            <a:fillRect/>
          </a:stretch>
        </p:blipFill>
        <p:spPr bwMode="auto">
          <a:xfrm>
            <a:off x="0" y="5157192"/>
            <a:ext cx="820340" cy="720080"/>
          </a:xfrm>
          <a:prstGeom prst="rect">
            <a:avLst/>
          </a:prstGeom>
          <a:noFill/>
        </p:spPr>
      </p:pic>
      <p:sp>
        <p:nvSpPr>
          <p:cNvPr id="1042" name="Rectangle 18"/>
          <p:cNvSpPr>
            <a:spLocks noChangeArrowheads="1"/>
          </p:cNvSpPr>
          <p:nvPr/>
        </p:nvSpPr>
        <p:spPr bwMode="auto">
          <a:xfrm>
            <a:off x="539552" y="539150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8000"/>
                </a:solidFill>
                <a:effectLst/>
                <a:latin typeface="Bookman Old Style" pitchFamily="18" charset="0"/>
                <a:ea typeface="Calibri" pitchFamily="34" charset="0"/>
                <a:cs typeface="Times New Roman" pitchFamily="18" charset="0"/>
              </a:rPr>
              <a:t>info@tiberius-international.com   </a:t>
            </a:r>
            <a:r>
              <a:rPr kumimoji="0" lang="en-US" sz="1000" b="0" i="0" u="none" strike="noStrike" cap="none" normalizeH="0" baseline="0" dirty="0" smtClean="0">
                <a:ln>
                  <a:noFill/>
                </a:ln>
                <a:solidFill>
                  <a:srgbClr val="008000"/>
                </a:solidFill>
                <a:effectLst/>
                <a:latin typeface="Segoe Print"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ttangolo 30"/>
          <p:cNvSpPr/>
          <p:nvPr/>
        </p:nvSpPr>
        <p:spPr>
          <a:xfrm>
            <a:off x="7891008" y="2536145"/>
            <a:ext cx="1354634" cy="530915"/>
          </a:xfrm>
          <a:prstGeom prst="rect">
            <a:avLst/>
          </a:prstGeom>
        </p:spPr>
        <p:txBody>
          <a:bodyPr wrap="square">
            <a:spAutoFit/>
          </a:bodyPr>
          <a:lstStyle/>
          <a:p>
            <a:r>
              <a:rPr lang="en-US" sz="1050" b="1" dirty="0" smtClean="0">
                <a:latin typeface="Bookman Old Style" pitchFamily="18" charset="0"/>
              </a:rPr>
              <a:t>Tiberius Internationa</a:t>
            </a:r>
            <a:r>
              <a:rPr lang="en-US" b="1" dirty="0" smtClean="0"/>
              <a:t>l</a:t>
            </a:r>
            <a:endParaRPr lang="it-IT" b="1" dirty="0"/>
          </a:p>
        </p:txBody>
      </p:sp>
      <p:pic>
        <p:nvPicPr>
          <p:cNvPr id="2050" name="Picture 2" descr="Risultati immagini per icona whatsapp">
            <a:hlinkClick r:id="rId11"/>
          </p:cNvPr>
          <p:cNvPicPr>
            <a:picLocks noChangeAspect="1" noChangeArrowheads="1"/>
          </p:cNvPicPr>
          <p:nvPr/>
        </p:nvPicPr>
        <p:blipFill>
          <a:blip r:embed="rId12" cstate="print"/>
          <a:srcRect/>
          <a:stretch>
            <a:fillRect/>
          </a:stretch>
        </p:blipFill>
        <p:spPr bwMode="auto">
          <a:xfrm>
            <a:off x="4499992" y="5661248"/>
            <a:ext cx="504056" cy="3631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latin typeface="Baskerville Old Face" pitchFamily="18" charset="0"/>
              </a:rPr>
              <a:t>                           Rimini  Piazza Cavour </a:t>
            </a:r>
            <a:endParaRPr lang="it-IT" dirty="0"/>
          </a:p>
        </p:txBody>
      </p:sp>
      <p:sp>
        <p:nvSpPr>
          <p:cNvPr id="3" name="Segnaposto contenuto 2"/>
          <p:cNvSpPr>
            <a:spLocks noGrp="1"/>
          </p:cNvSpPr>
          <p:nvPr>
            <p:ph type="body" sz="half" idx="2"/>
          </p:nvPr>
        </p:nvSpPr>
        <p:spPr>
          <a:xfrm>
            <a:off x="1691680" y="5373216"/>
            <a:ext cx="5486400" cy="804862"/>
          </a:xfrm>
        </p:spPr>
        <p:txBody>
          <a:bodyPr/>
          <a:lstStyle/>
          <a:p>
            <a:pPr>
              <a:buNone/>
            </a:pPr>
            <a:r>
              <a:rPr lang="it-IT" dirty="0" smtClean="0"/>
              <a:t/>
            </a:r>
            <a:br>
              <a:rPr lang="it-IT" dirty="0" smtClean="0"/>
            </a:br>
            <a:r>
              <a:rPr lang="it-IT" dirty="0" smtClean="0"/>
              <a:t/>
            </a:r>
            <a:br>
              <a:rPr lang="it-IT" dirty="0" smtClean="0"/>
            </a:br>
            <a:endParaRPr lang="it-IT" dirty="0"/>
          </a:p>
        </p:txBody>
      </p:sp>
      <p:pic>
        <p:nvPicPr>
          <p:cNvPr id="20484" name="Picture 4" descr="http://catanzaropolitica.it/wp-content/uploads/2014/04/bandiera-italiana.jpg">
            <a:hlinkClick r:id="rId3"/>
          </p:cNvPr>
          <p:cNvPicPr>
            <a:picLocks noChangeAspect="1" noChangeArrowheads="1"/>
          </p:cNvPicPr>
          <p:nvPr/>
        </p:nvPicPr>
        <p:blipFill>
          <a:blip r:embed="rId4" cstate="print"/>
          <a:srcRect/>
          <a:stretch>
            <a:fillRect/>
          </a:stretch>
        </p:blipFill>
        <p:spPr bwMode="auto">
          <a:xfrm>
            <a:off x="6804248" y="260648"/>
            <a:ext cx="1926026" cy="1083221"/>
          </a:xfrm>
          <a:prstGeom prst="rect">
            <a:avLst/>
          </a:prstGeom>
          <a:noFill/>
        </p:spPr>
      </p:pic>
      <p:sp>
        <p:nvSpPr>
          <p:cNvPr id="12" name="Rettangolo 11"/>
          <p:cNvSpPr/>
          <p:nvPr/>
        </p:nvSpPr>
        <p:spPr>
          <a:xfrm>
            <a:off x="3477244" y="5301208"/>
            <a:ext cx="3831059" cy="461665"/>
          </a:xfrm>
          <a:prstGeom prst="rect">
            <a:avLst/>
          </a:prstGeom>
        </p:spPr>
        <p:txBody>
          <a:bodyPr wrap="square">
            <a:spAutoFit/>
          </a:bodyPr>
          <a:lstStyle/>
          <a:p>
            <a:r>
              <a:rPr lang="it-IT" sz="2400" b="1" dirty="0" smtClean="0">
                <a:latin typeface="Baskerville Old Face" pitchFamily="18" charset="0"/>
              </a:rPr>
              <a:t>  </a:t>
            </a:r>
            <a:endParaRPr lang="it-IT" sz="2400" dirty="0">
              <a:latin typeface="Baskerville Old Face" pitchFamily="18" charset="0"/>
            </a:endParaRPr>
          </a:p>
        </p:txBody>
      </p:sp>
      <p:pic>
        <p:nvPicPr>
          <p:cNvPr id="20492" name="Picture 12" descr="http://www.homolaicus.com/storia/locale/images/romagna-map.jpg">
            <a:hlinkClick r:id="rId5"/>
          </p:cNvPr>
          <p:cNvPicPr>
            <a:picLocks noChangeAspect="1" noChangeArrowheads="1"/>
          </p:cNvPicPr>
          <p:nvPr/>
        </p:nvPicPr>
        <p:blipFill>
          <a:blip r:embed="rId6" cstate="print"/>
          <a:srcRect/>
          <a:stretch>
            <a:fillRect/>
          </a:stretch>
        </p:blipFill>
        <p:spPr bwMode="auto">
          <a:xfrm>
            <a:off x="2987824" y="1484784"/>
            <a:ext cx="4968552" cy="4104456"/>
          </a:xfrm>
          <a:prstGeom prst="rect">
            <a:avLst/>
          </a:prstGeom>
          <a:noFill/>
        </p:spPr>
      </p:pic>
      <p:pic>
        <p:nvPicPr>
          <p:cNvPr id="20494" name="Picture 14" descr="http://www.cittacapitali.it/italia-da-vedere/cartina-italiana/cartinaitaliafisica.jpg">
            <a:hlinkClick r:id="rId7"/>
          </p:cNvPr>
          <p:cNvPicPr>
            <a:picLocks noChangeAspect="1" noChangeArrowheads="1"/>
          </p:cNvPicPr>
          <p:nvPr/>
        </p:nvPicPr>
        <p:blipFill>
          <a:blip r:embed="rId8" cstate="print"/>
          <a:srcRect/>
          <a:stretch>
            <a:fillRect/>
          </a:stretch>
        </p:blipFill>
        <p:spPr bwMode="auto">
          <a:xfrm rot="20361107">
            <a:off x="431787" y="3488952"/>
            <a:ext cx="2080399" cy="2827932"/>
          </a:xfrm>
          <a:prstGeom prst="rect">
            <a:avLst/>
          </a:prstGeom>
          <a:noFill/>
        </p:spPr>
      </p:pic>
      <p:sp>
        <p:nvSpPr>
          <p:cNvPr id="16" name="Rettangolo 15"/>
          <p:cNvSpPr/>
          <p:nvPr/>
        </p:nvSpPr>
        <p:spPr>
          <a:xfrm>
            <a:off x="251520" y="1"/>
            <a:ext cx="4572000" cy="1077218"/>
          </a:xfrm>
          <a:prstGeom prst="rect">
            <a:avLst/>
          </a:prstGeom>
        </p:spPr>
        <p:txBody>
          <a:bodyPr wrap="square">
            <a:spAutoFit/>
          </a:bodyPr>
          <a:lstStyle/>
          <a:p>
            <a:r>
              <a:rPr lang="it-IT" sz="2400" b="1" dirty="0" err="1" smtClean="0">
                <a:latin typeface="Baskerville Old Face" pitchFamily="18" charset="0"/>
              </a:rPr>
              <a:t>Tiberius</a:t>
            </a:r>
            <a:r>
              <a:rPr lang="it-IT" sz="2400" b="1" dirty="0" smtClean="0">
                <a:latin typeface="Baskerville Old Face" pitchFamily="18" charset="0"/>
              </a:rPr>
              <a:t> International</a:t>
            </a:r>
            <a:r>
              <a:rPr lang="it-IT" sz="2400" b="1" baseline="0" dirty="0" smtClean="0">
                <a:latin typeface="Baskerville Old Face" pitchFamily="18" charset="0"/>
              </a:rPr>
              <a:t> </a:t>
            </a:r>
          </a:p>
          <a:p>
            <a:r>
              <a:rPr lang="it-IT" sz="2000" baseline="0" dirty="0" smtClean="0">
                <a:latin typeface="Baskerville Old Face" pitchFamily="18" charset="0"/>
              </a:rPr>
              <a:t>info@tiberius-international.com </a:t>
            </a:r>
          </a:p>
          <a:p>
            <a:r>
              <a:rPr lang="it-IT" sz="2000" baseline="0" dirty="0" smtClean="0">
                <a:latin typeface="Baskerville Old Face" pitchFamily="18" charset="0"/>
              </a:rPr>
              <a:t>www.tiberius-international.com</a:t>
            </a:r>
            <a:endParaRPr lang="it-IT" sz="2000" dirty="0">
              <a:latin typeface="Baskerville Old Face" pitchFamily="18" charset="0"/>
            </a:endParaRPr>
          </a:p>
        </p:txBody>
      </p:sp>
      <p:sp>
        <p:nvSpPr>
          <p:cNvPr id="11" name="Rettangolo 10"/>
          <p:cNvSpPr/>
          <p:nvPr/>
        </p:nvSpPr>
        <p:spPr>
          <a:xfrm rot="20218385">
            <a:off x="402495" y="1526014"/>
            <a:ext cx="3735318" cy="646331"/>
          </a:xfrm>
          <a:prstGeom prst="rect">
            <a:avLst/>
          </a:prstGeom>
        </p:spPr>
        <p:txBody>
          <a:bodyPr wrap="none">
            <a:spAutoFit/>
          </a:bodyPr>
          <a:lstStyle/>
          <a:p>
            <a:r>
              <a:rPr lang="it-IT" sz="3200" b="1" u="sng" dirty="0" err="1" smtClean="0">
                <a:latin typeface="Baskerville Old Face" pitchFamily="18" charset="0"/>
              </a:rPr>
              <a:t>That</a:t>
            </a:r>
            <a:r>
              <a:rPr lang="it-IT" sz="3200" b="1" u="sng" dirty="0" smtClean="0">
                <a:latin typeface="Baskerville Old Face" pitchFamily="18" charset="0"/>
              </a:rPr>
              <a:t>’s </a:t>
            </a:r>
            <a:r>
              <a:rPr lang="it-IT" sz="3600" b="1" u="sng" dirty="0" smtClean="0">
                <a:latin typeface="Baskerville Old Face" pitchFamily="18" charset="0"/>
              </a:rPr>
              <a:t>ROMAGNA</a:t>
            </a:r>
            <a:endParaRPr lang="it-IT" sz="3600" b="1" u="sng" dirty="0">
              <a:latin typeface="Baskerville Old Face" pitchFamily="18" charset="0"/>
            </a:endParaRPr>
          </a:p>
        </p:txBody>
      </p:sp>
      <p:pic>
        <p:nvPicPr>
          <p:cNvPr id="13" name="Picture 23" descr="http://www.alberghitipiciriminesi.it/foto/la%20rocca%20di%20Torriana.jpg"/>
          <p:cNvPicPr>
            <a:picLocks noChangeAspect="1" noChangeArrowheads="1"/>
          </p:cNvPicPr>
          <p:nvPr/>
        </p:nvPicPr>
        <p:blipFill>
          <a:blip r:embed="rId9" cstate="print"/>
          <a:srcRect/>
          <a:stretch>
            <a:fillRect/>
          </a:stretch>
        </p:blipFill>
        <p:spPr bwMode="auto">
          <a:xfrm>
            <a:off x="6228184" y="5733256"/>
            <a:ext cx="1248917" cy="936104"/>
          </a:xfrm>
          <a:prstGeom prst="rect">
            <a:avLst/>
          </a:prstGeom>
          <a:noFill/>
        </p:spPr>
      </p:pic>
      <p:pic>
        <p:nvPicPr>
          <p:cNvPr id="15" name="Picture 19" descr="https://lh3.googleusercontent.com/OUC3IxzMjPFhqiw5sw7NBraRAFf6uD-Re4et0X1msT3xEswJDwAgOR2LnqJeW_Chv6_3_w=s128"/>
          <p:cNvPicPr>
            <a:picLocks noChangeAspect="1" noChangeArrowheads="1"/>
          </p:cNvPicPr>
          <p:nvPr/>
        </p:nvPicPr>
        <p:blipFill>
          <a:blip r:embed="rId10" cstate="print"/>
          <a:stretch>
            <a:fillRect/>
          </a:stretch>
        </p:blipFill>
        <p:spPr bwMode="auto">
          <a:xfrm>
            <a:off x="7740352" y="4869160"/>
            <a:ext cx="1219200" cy="809625"/>
          </a:xfrm>
          <a:prstGeom prst="rect">
            <a:avLst/>
          </a:prstGeom>
          <a:noFill/>
          <a:ln>
            <a:solidFill>
              <a:schemeClr val="accent3">
                <a:lumMod val="50000"/>
                <a:alpha val="15000"/>
              </a:schemeClr>
            </a:solidFill>
          </a:ln>
        </p:spPr>
      </p:pic>
      <p:pic>
        <p:nvPicPr>
          <p:cNvPr id="17" name="Picture 21" descr="http://www.lavalmarecchia.it/public/galleries/comuni_7/20091127163657-776200921nov_0826.jpg"/>
          <p:cNvPicPr>
            <a:picLocks noChangeAspect="1" noChangeArrowheads="1"/>
          </p:cNvPicPr>
          <p:nvPr/>
        </p:nvPicPr>
        <p:blipFill>
          <a:blip r:embed="rId11" cstate="print"/>
          <a:srcRect/>
          <a:stretch>
            <a:fillRect/>
          </a:stretch>
        </p:blipFill>
        <p:spPr bwMode="auto">
          <a:xfrm>
            <a:off x="2195736" y="5805264"/>
            <a:ext cx="1292574" cy="865312"/>
          </a:xfrm>
          <a:prstGeom prst="rect">
            <a:avLst/>
          </a:prstGeom>
          <a:noFill/>
        </p:spPr>
      </p:pic>
      <p:pic>
        <p:nvPicPr>
          <p:cNvPr id="2050" name="Picture 2" descr="C:\Documents and Settings\Utente\Desktop\Saiano.jpg"/>
          <p:cNvPicPr>
            <a:picLocks noChangeAspect="1" noChangeArrowheads="1"/>
          </p:cNvPicPr>
          <p:nvPr/>
        </p:nvPicPr>
        <p:blipFill>
          <a:blip r:embed="rId12" cstate="print"/>
          <a:srcRect/>
          <a:stretch>
            <a:fillRect/>
          </a:stretch>
        </p:blipFill>
        <p:spPr bwMode="auto">
          <a:xfrm rot="842485">
            <a:off x="7596336" y="5733256"/>
            <a:ext cx="1387309" cy="832386"/>
          </a:xfrm>
          <a:prstGeom prst="rect">
            <a:avLst/>
          </a:prstGeom>
          <a:noFill/>
        </p:spPr>
      </p:pic>
      <p:pic>
        <p:nvPicPr>
          <p:cNvPr id="2051" name="Picture 3" descr="C:\Documents and Settings\Utente\Desktop\verucchio3.jpg"/>
          <p:cNvPicPr>
            <a:picLocks noChangeAspect="1" noChangeArrowheads="1"/>
          </p:cNvPicPr>
          <p:nvPr/>
        </p:nvPicPr>
        <p:blipFill>
          <a:blip r:embed="rId13" cstate="print"/>
          <a:srcRect/>
          <a:stretch>
            <a:fillRect/>
          </a:stretch>
        </p:blipFill>
        <p:spPr bwMode="auto">
          <a:xfrm>
            <a:off x="4932040" y="188640"/>
            <a:ext cx="1587500" cy="971550"/>
          </a:xfrm>
          <a:prstGeom prst="rect">
            <a:avLst/>
          </a:prstGeom>
          <a:noFill/>
        </p:spPr>
      </p:pic>
      <p:pic>
        <p:nvPicPr>
          <p:cNvPr id="2052" name="Picture 4" descr="C:\Documents and Settings\Utente\Desktop\borgo-san-giuliano-rimini.jpg"/>
          <p:cNvPicPr>
            <a:picLocks noChangeAspect="1" noChangeArrowheads="1"/>
          </p:cNvPicPr>
          <p:nvPr/>
        </p:nvPicPr>
        <p:blipFill>
          <a:blip r:embed="rId14" cstate="print"/>
          <a:srcRect/>
          <a:stretch>
            <a:fillRect/>
          </a:stretch>
        </p:blipFill>
        <p:spPr bwMode="auto">
          <a:xfrm>
            <a:off x="3707904" y="188640"/>
            <a:ext cx="1158776" cy="869082"/>
          </a:xfrm>
          <a:prstGeom prst="rect">
            <a:avLst/>
          </a:prstGeom>
          <a:noFill/>
        </p:spPr>
      </p:pic>
      <p:pic>
        <p:nvPicPr>
          <p:cNvPr id="2055" name="Picture 7" descr="http://www.parcosanbartolo.it/wp-content/uploads/galleria-immagini-gabicce-monte1.jpg"/>
          <p:cNvPicPr>
            <a:picLocks noChangeAspect="1" noChangeArrowheads="1"/>
          </p:cNvPicPr>
          <p:nvPr/>
        </p:nvPicPr>
        <p:blipFill>
          <a:blip r:embed="rId15" cstate="print"/>
          <a:srcRect/>
          <a:stretch>
            <a:fillRect/>
          </a:stretch>
        </p:blipFill>
        <p:spPr bwMode="auto">
          <a:xfrm>
            <a:off x="4283968" y="5733256"/>
            <a:ext cx="1728192" cy="908720"/>
          </a:xfrm>
          <a:prstGeom prst="rect">
            <a:avLst/>
          </a:prstGeom>
          <a:noFill/>
        </p:spPr>
      </p:pic>
      <p:pic>
        <p:nvPicPr>
          <p:cNvPr id="2057" name="Picture 9" descr="Risultati immagini per romagna colline"/>
          <p:cNvPicPr>
            <a:picLocks noChangeAspect="1" noChangeArrowheads="1"/>
          </p:cNvPicPr>
          <p:nvPr/>
        </p:nvPicPr>
        <p:blipFill>
          <a:blip r:embed="rId16" cstate="print"/>
          <a:srcRect/>
          <a:stretch>
            <a:fillRect/>
          </a:stretch>
        </p:blipFill>
        <p:spPr bwMode="auto">
          <a:xfrm>
            <a:off x="1547664" y="2276872"/>
            <a:ext cx="1325674" cy="878980"/>
          </a:xfrm>
          <a:prstGeom prst="rect">
            <a:avLst/>
          </a:prstGeom>
          <a:noFill/>
        </p:spPr>
      </p:pic>
      <p:pic>
        <p:nvPicPr>
          <p:cNvPr id="2059" name="Picture 11" descr="http://admin.abc.sm/img/gallery/upload/115/san%20marino.jpg"/>
          <p:cNvPicPr>
            <a:picLocks noChangeAspect="1" noChangeArrowheads="1"/>
          </p:cNvPicPr>
          <p:nvPr/>
        </p:nvPicPr>
        <p:blipFill>
          <a:blip r:embed="rId17" cstate="print"/>
          <a:srcRect/>
          <a:stretch>
            <a:fillRect/>
          </a:stretch>
        </p:blipFill>
        <p:spPr bwMode="auto">
          <a:xfrm>
            <a:off x="1835696" y="3356992"/>
            <a:ext cx="1253054" cy="939205"/>
          </a:xfrm>
          <a:prstGeom prst="rect">
            <a:avLst/>
          </a:prstGeom>
          <a:noFill/>
        </p:spPr>
      </p:pic>
      <p:sp>
        <p:nvSpPr>
          <p:cNvPr id="2061" name="AutoShape 13" descr="https://newscsm.files.wordpress.com/2013/03/dssdsd.jpg"/>
          <p:cNvSpPr>
            <a:spLocks noChangeAspect="1" noChangeArrowheads="1"/>
          </p:cNvSpPr>
          <p:nvPr/>
        </p:nvSpPr>
        <p:spPr bwMode="auto">
          <a:xfrm>
            <a:off x="155575" y="-1828800"/>
            <a:ext cx="271462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63" name="AutoShape 15" descr="https://newscsm.files.wordpress.com/2013/03/dssdsd.jpg"/>
          <p:cNvSpPr>
            <a:spLocks noChangeAspect="1" noChangeArrowheads="1"/>
          </p:cNvSpPr>
          <p:nvPr/>
        </p:nvSpPr>
        <p:spPr bwMode="auto">
          <a:xfrm>
            <a:off x="155575" y="-1828800"/>
            <a:ext cx="271462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65" name="AutoShape 17" descr="https://newscsm.files.wordpress.com/2013/03/dssdsd.jpg"/>
          <p:cNvSpPr>
            <a:spLocks noChangeAspect="1" noChangeArrowheads="1"/>
          </p:cNvSpPr>
          <p:nvPr/>
        </p:nvSpPr>
        <p:spPr bwMode="auto">
          <a:xfrm>
            <a:off x="155575" y="-1828800"/>
            <a:ext cx="2714625" cy="38195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067" name="Picture 19" descr="https://encrypted-tbn0.gstatic.com/images?q=tbn:ANd9GcTxDzkFJVadS1hUA9z8WAqtC7ohJBqBLuSvBre-TqccJifTeLFz"/>
          <p:cNvPicPr>
            <a:picLocks noChangeAspect="1" noChangeArrowheads="1"/>
          </p:cNvPicPr>
          <p:nvPr/>
        </p:nvPicPr>
        <p:blipFill>
          <a:blip r:embed="rId18" cstate="print"/>
          <a:srcRect/>
          <a:stretch>
            <a:fillRect/>
          </a:stretch>
        </p:blipFill>
        <p:spPr bwMode="auto">
          <a:xfrm>
            <a:off x="7452320" y="1988840"/>
            <a:ext cx="1476375" cy="1971676"/>
          </a:xfrm>
          <a:prstGeom prst="rect">
            <a:avLst/>
          </a:prstGeom>
          <a:noFill/>
        </p:spPr>
      </p:pic>
      <p:pic>
        <p:nvPicPr>
          <p:cNvPr id="8194" name="Picture 2" descr="http://it.blog.lefayresorts.com/wp-content/uploads/2011/09/Cuore-in-medicina-cinese.png"/>
          <p:cNvPicPr>
            <a:picLocks noChangeAspect="1" noChangeArrowheads="1"/>
          </p:cNvPicPr>
          <p:nvPr/>
        </p:nvPicPr>
        <p:blipFill>
          <a:blip r:embed="rId19" cstate="print"/>
          <a:srcRect/>
          <a:stretch>
            <a:fillRect/>
          </a:stretch>
        </p:blipFill>
        <p:spPr bwMode="auto">
          <a:xfrm>
            <a:off x="1115616" y="4149080"/>
            <a:ext cx="216024" cy="19862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Utente-pc\c\Users\Utente\Pictures\monumenti\documenti\Immagini\belgio 2012  gita.jpg"/>
          <p:cNvPicPr>
            <a:picLocks noChangeAspect="1" noChangeArrowheads="1"/>
          </p:cNvPicPr>
          <p:nvPr/>
        </p:nvPicPr>
        <p:blipFill>
          <a:blip r:embed="rId3" cstate="print"/>
          <a:srcRect/>
          <a:stretch>
            <a:fillRect/>
          </a:stretch>
        </p:blipFill>
        <p:spPr bwMode="auto">
          <a:xfrm rot="887137">
            <a:off x="7236296" y="188640"/>
            <a:ext cx="1728192" cy="1472164"/>
          </a:xfrm>
          <a:prstGeom prst="rect">
            <a:avLst/>
          </a:prstGeom>
          <a:noFill/>
        </p:spPr>
      </p:pic>
      <p:sp>
        <p:nvSpPr>
          <p:cNvPr id="2" name="Titolo 1"/>
          <p:cNvSpPr>
            <a:spLocks noGrp="1"/>
          </p:cNvSpPr>
          <p:nvPr>
            <p:ph type="title"/>
          </p:nvPr>
        </p:nvSpPr>
        <p:spPr>
          <a:xfrm>
            <a:off x="467544" y="260648"/>
            <a:ext cx="8229600" cy="1143000"/>
          </a:xfrm>
        </p:spPr>
        <p:txBody>
          <a:bodyPr>
            <a:normAutofit fontScale="90000"/>
          </a:bodyPr>
          <a:lstStyle/>
          <a:p>
            <a:r>
              <a:rPr lang="en-US" dirty="0" smtClean="0">
                <a:latin typeface="Baskerville Old Face" pitchFamily="18" charset="0"/>
              </a:rPr>
              <a:t>Language/cultural trips in Italy</a:t>
            </a:r>
            <a:r>
              <a:rPr lang="it-IT" dirty="0">
                <a:latin typeface="Baskerville Old Face" pitchFamily="18" charset="0"/>
              </a:rPr>
              <a:t/>
            </a:r>
            <a:br>
              <a:rPr lang="it-IT" dirty="0">
                <a:latin typeface="Baskerville Old Face" pitchFamily="18" charset="0"/>
              </a:rPr>
            </a:br>
            <a:r>
              <a:rPr lang="it-IT" dirty="0" err="1" smtClean="0">
                <a:latin typeface="Baskerville Old Face" pitchFamily="18" charset="0"/>
              </a:rPr>
              <a:t>made</a:t>
            </a:r>
            <a:r>
              <a:rPr lang="it-IT" dirty="0" smtClean="0">
                <a:latin typeface="Baskerville Old Face" pitchFamily="18" charset="0"/>
              </a:rPr>
              <a:t> in TIBERIUS</a:t>
            </a:r>
            <a:endParaRPr lang="it-IT" dirty="0"/>
          </a:p>
        </p:txBody>
      </p:sp>
      <p:sp>
        <p:nvSpPr>
          <p:cNvPr id="3" name="Segnaposto contenuto 2"/>
          <p:cNvSpPr>
            <a:spLocks noGrp="1"/>
          </p:cNvSpPr>
          <p:nvPr>
            <p:ph idx="1"/>
          </p:nvPr>
        </p:nvSpPr>
        <p:spPr>
          <a:xfrm>
            <a:off x="467544" y="1628800"/>
            <a:ext cx="8229600" cy="4525963"/>
          </a:xfrm>
        </p:spPr>
        <p:txBody>
          <a:bodyPr>
            <a:normAutofit/>
          </a:bodyPr>
          <a:lstStyle/>
          <a:p>
            <a:r>
              <a:rPr lang="en-US" sz="2800" dirty="0" smtClean="0">
                <a:latin typeface="Baskerville Old Face" pitchFamily="18" charset="0"/>
              </a:rPr>
              <a:t>Language holidays to discover Romagna  a path dedicated to lovers of the language, traditions, habits and customs.</a:t>
            </a:r>
            <a:br>
              <a:rPr lang="en-US" sz="2800" dirty="0" smtClean="0">
                <a:latin typeface="Baskerville Old Face" pitchFamily="18" charset="0"/>
              </a:rPr>
            </a:br>
            <a:r>
              <a:rPr lang="en-US" sz="2800" dirty="0" smtClean="0">
                <a:latin typeface="Baskerville Old Face" pitchFamily="18" charset="0"/>
              </a:rPr>
              <a:t>Sought passages in places where you can discover the "Italian life" and its history.</a:t>
            </a:r>
            <a:br>
              <a:rPr lang="en-US" sz="2800" dirty="0" smtClean="0">
                <a:latin typeface="Baskerville Old Face" pitchFamily="18" charset="0"/>
              </a:rPr>
            </a:br>
            <a:r>
              <a:rPr lang="en-US" sz="2800" dirty="0" smtClean="0">
                <a:latin typeface="Baskerville Old Face" pitchFamily="18" charset="0"/>
              </a:rPr>
              <a:t>An original journey that will leave the imprint of a rewarding experience</a:t>
            </a:r>
          </a:p>
          <a:p>
            <a:r>
              <a:rPr lang="it-IT" sz="1400" dirty="0" smtClean="0"/>
              <a:t>                         </a:t>
            </a:r>
            <a:r>
              <a:rPr lang="it-IT" sz="1400" dirty="0" smtClean="0">
                <a:latin typeface="Baskerville Old Face" pitchFamily="18" charset="0"/>
              </a:rPr>
              <a:t>Rimini </a:t>
            </a:r>
            <a:r>
              <a:rPr lang="it-IT" sz="1400" dirty="0" err="1" smtClean="0">
                <a:latin typeface="Baskerville Old Face" pitchFamily="18" charset="0"/>
              </a:rPr>
              <a:t>was</a:t>
            </a:r>
            <a:r>
              <a:rPr lang="it-IT" sz="1400" dirty="0" smtClean="0">
                <a:latin typeface="Baskerville Old Face" pitchFamily="18" charset="0"/>
              </a:rPr>
              <a:t> </a:t>
            </a:r>
            <a:r>
              <a:rPr lang="it-IT" sz="1400" dirty="0" err="1" smtClean="0">
                <a:latin typeface="Baskerville Old Face" pitchFamily="18" charset="0"/>
              </a:rPr>
              <a:t>founded</a:t>
            </a:r>
            <a:r>
              <a:rPr lang="it-IT" sz="1400" dirty="0" smtClean="0">
                <a:latin typeface="Baskerville Old Face" pitchFamily="18" charset="0"/>
              </a:rPr>
              <a:t> </a:t>
            </a:r>
            <a:r>
              <a:rPr lang="it-IT" sz="1400" dirty="0" err="1" smtClean="0">
                <a:latin typeface="Baskerville Old Face" pitchFamily="18" charset="0"/>
              </a:rPr>
              <a:t>by</a:t>
            </a:r>
            <a:r>
              <a:rPr lang="it-IT" sz="1400" dirty="0" smtClean="0">
                <a:latin typeface="Baskerville Old Face" pitchFamily="18" charset="0"/>
              </a:rPr>
              <a:t> the </a:t>
            </a:r>
            <a:r>
              <a:rPr lang="it-IT" sz="1400" dirty="0" err="1" smtClean="0">
                <a:latin typeface="Baskerville Old Face" pitchFamily="18" charset="0"/>
              </a:rPr>
              <a:t>Romans</a:t>
            </a:r>
            <a:r>
              <a:rPr lang="it-IT" sz="1400" dirty="0" smtClean="0">
                <a:latin typeface="Baskerville Old Face" pitchFamily="18" charset="0"/>
              </a:rPr>
              <a:t> in 268B.C., on the site </a:t>
            </a:r>
            <a:r>
              <a:rPr lang="it-IT" sz="1400" dirty="0" err="1" smtClean="0">
                <a:latin typeface="Baskerville Old Face" pitchFamily="18" charset="0"/>
              </a:rPr>
              <a:t>of</a:t>
            </a:r>
            <a:r>
              <a:rPr lang="it-IT" sz="1400" dirty="0" smtClean="0">
                <a:latin typeface="Baskerville Old Face" pitchFamily="18" charset="0"/>
              </a:rPr>
              <a:t> a </a:t>
            </a:r>
            <a:r>
              <a:rPr lang="it-IT" sz="1400" dirty="0" err="1" smtClean="0">
                <a:latin typeface="Baskerville Old Face" pitchFamily="18" charset="0"/>
              </a:rPr>
              <a:t>former</a:t>
            </a:r>
            <a:r>
              <a:rPr lang="it-IT" sz="1400" dirty="0" smtClean="0">
                <a:latin typeface="Baskerville Old Face" pitchFamily="18" charset="0"/>
              </a:rPr>
              <a:t> </a:t>
            </a:r>
            <a:r>
              <a:rPr lang="it-IT" sz="1400" dirty="0" err="1" smtClean="0">
                <a:latin typeface="Baskerville Old Face" pitchFamily="18" charset="0"/>
              </a:rPr>
              <a:t>Etruscan</a:t>
            </a:r>
            <a:r>
              <a:rPr lang="it-IT" sz="1400" dirty="0" smtClean="0">
                <a:latin typeface="Baskerville Old Face" pitchFamily="18" charset="0"/>
              </a:rPr>
              <a:t>    </a:t>
            </a:r>
          </a:p>
          <a:p>
            <a:r>
              <a:rPr lang="it-IT" sz="1400" dirty="0">
                <a:latin typeface="Baskerville Old Face" pitchFamily="18" charset="0"/>
              </a:rPr>
              <a:t> </a:t>
            </a:r>
            <a:r>
              <a:rPr lang="it-IT" sz="1400" dirty="0" smtClean="0">
                <a:latin typeface="Baskerville Old Face" pitchFamily="18" charset="0"/>
              </a:rPr>
              <a:t>                                                                 </a:t>
            </a:r>
            <a:r>
              <a:rPr lang="it-IT" sz="1400" dirty="0" err="1">
                <a:latin typeface="Baskerville Old Face" pitchFamily="18" charset="0"/>
              </a:rPr>
              <a:t>s</a:t>
            </a:r>
            <a:r>
              <a:rPr lang="it-IT" sz="1400" dirty="0" err="1" smtClean="0">
                <a:latin typeface="Baskerville Old Face" pitchFamily="18" charset="0"/>
              </a:rPr>
              <a:t>ettlement</a:t>
            </a:r>
            <a:r>
              <a:rPr lang="it-IT" sz="1400" dirty="0" smtClean="0">
                <a:latin typeface="Baskerville Old Face" pitchFamily="18" charset="0"/>
              </a:rPr>
              <a:t> , </a:t>
            </a:r>
            <a:r>
              <a:rPr lang="it-IT" sz="1400" dirty="0" err="1" smtClean="0">
                <a:latin typeface="Baskerville Old Face" pitchFamily="18" charset="0"/>
              </a:rPr>
              <a:t>as</a:t>
            </a:r>
            <a:r>
              <a:rPr lang="it-IT" sz="1400" dirty="0" smtClean="0">
                <a:latin typeface="Baskerville Old Face" pitchFamily="18" charset="0"/>
              </a:rPr>
              <a:t> a </a:t>
            </a:r>
            <a:r>
              <a:rPr lang="it-IT" sz="1400" dirty="0" err="1" smtClean="0">
                <a:latin typeface="Baskerville Old Face" pitchFamily="18" charset="0"/>
              </a:rPr>
              <a:t>bridgehead</a:t>
            </a:r>
            <a:r>
              <a:rPr lang="it-IT" sz="1400" dirty="0" smtClean="0">
                <a:latin typeface="Baskerville Old Face" pitchFamily="18" charset="0"/>
              </a:rPr>
              <a:t> </a:t>
            </a:r>
            <a:r>
              <a:rPr lang="it-IT" sz="1400" dirty="0" err="1" smtClean="0">
                <a:latin typeface="Baskerville Old Face" pitchFamily="18" charset="0"/>
              </a:rPr>
              <a:t>for</a:t>
            </a:r>
            <a:r>
              <a:rPr lang="it-IT" sz="1400" dirty="0" smtClean="0">
                <a:latin typeface="Baskerville Old Face" pitchFamily="18" charset="0"/>
              </a:rPr>
              <a:t> the </a:t>
            </a:r>
            <a:r>
              <a:rPr lang="it-IT" sz="1400" dirty="0" err="1" smtClean="0">
                <a:latin typeface="Baskerville Old Face" pitchFamily="18" charset="0"/>
              </a:rPr>
              <a:t>conquest</a:t>
            </a:r>
            <a:r>
              <a:rPr lang="it-IT" sz="1400" dirty="0" smtClean="0">
                <a:latin typeface="Baskerville Old Face" pitchFamily="18" charset="0"/>
              </a:rPr>
              <a:t> </a:t>
            </a:r>
            <a:r>
              <a:rPr lang="it-IT" sz="1400" dirty="0" err="1" smtClean="0">
                <a:latin typeface="Baskerville Old Face" pitchFamily="18" charset="0"/>
              </a:rPr>
              <a:t>of</a:t>
            </a:r>
            <a:r>
              <a:rPr lang="it-IT" sz="1400" dirty="0" smtClean="0">
                <a:latin typeface="Baskerville Old Face" pitchFamily="18" charset="0"/>
              </a:rPr>
              <a:t> </a:t>
            </a:r>
            <a:r>
              <a:rPr lang="it-IT" sz="1400" dirty="0" err="1" smtClean="0">
                <a:latin typeface="Baskerville Old Face" pitchFamily="18" charset="0"/>
              </a:rPr>
              <a:t>northern</a:t>
            </a:r>
            <a:r>
              <a:rPr lang="it-IT" sz="1400" dirty="0" smtClean="0">
                <a:latin typeface="Baskerville Old Face" pitchFamily="18" charset="0"/>
              </a:rPr>
              <a:t> Italy </a:t>
            </a:r>
            <a:r>
              <a:rPr lang="it-IT" sz="1400" dirty="0" err="1" smtClean="0">
                <a:latin typeface="Baskerville Old Face" pitchFamily="18" charset="0"/>
              </a:rPr>
              <a:t>ans</a:t>
            </a:r>
            <a:r>
              <a:rPr lang="it-IT" sz="1400" dirty="0" smtClean="0">
                <a:latin typeface="Baskerville Old Face" pitchFamily="18" charset="0"/>
              </a:rPr>
              <a:t> a </a:t>
            </a:r>
            <a:r>
              <a:rPr lang="it-IT" sz="1400" dirty="0" err="1" smtClean="0">
                <a:latin typeface="Baskerville Old Face" pitchFamily="18" charset="0"/>
              </a:rPr>
              <a:t>mayor</a:t>
            </a:r>
            <a:r>
              <a:rPr lang="it-IT" sz="1400" dirty="0" smtClean="0">
                <a:latin typeface="Baskerville Old Face" pitchFamily="18" charset="0"/>
              </a:rPr>
              <a:t> </a:t>
            </a:r>
            <a:r>
              <a:rPr lang="it-IT" sz="1400" dirty="0" err="1" smtClean="0">
                <a:latin typeface="Baskerville Old Face" pitchFamily="18" charset="0"/>
              </a:rPr>
              <a:t>port</a:t>
            </a:r>
            <a:endParaRPr lang="it-IT" sz="1400" dirty="0" smtClean="0">
              <a:latin typeface="Baskerville Old Face" pitchFamily="18" charset="0"/>
            </a:endParaRPr>
          </a:p>
          <a:p>
            <a:r>
              <a:rPr lang="it-IT" sz="1400" dirty="0">
                <a:latin typeface="Baskerville Old Face" pitchFamily="18" charset="0"/>
              </a:rPr>
              <a:t> </a:t>
            </a:r>
            <a:r>
              <a:rPr lang="it-IT" sz="1400" dirty="0" smtClean="0">
                <a:latin typeface="Baskerville Old Face" pitchFamily="18" charset="0"/>
              </a:rPr>
              <a:t>                                             </a:t>
            </a:r>
            <a:r>
              <a:rPr lang="it-IT" sz="1400" dirty="0" err="1" smtClean="0">
                <a:latin typeface="Baskerville Old Face" pitchFamily="18" charset="0"/>
              </a:rPr>
              <a:t>of</a:t>
            </a:r>
            <a:r>
              <a:rPr lang="it-IT" sz="1400" dirty="0" smtClean="0">
                <a:latin typeface="Baskerville Old Face" pitchFamily="18" charset="0"/>
              </a:rPr>
              <a:t> the upper </a:t>
            </a:r>
            <a:r>
              <a:rPr lang="it-IT" sz="1400" dirty="0" err="1" smtClean="0">
                <a:latin typeface="Baskerville Old Face" pitchFamily="18" charset="0"/>
              </a:rPr>
              <a:t>Adriatic</a:t>
            </a:r>
            <a:r>
              <a:rPr lang="it-IT" sz="1400" dirty="0" smtClean="0">
                <a:latin typeface="Baskerville Old Face" pitchFamily="18" charset="0"/>
              </a:rPr>
              <a:t> </a:t>
            </a:r>
            <a:r>
              <a:rPr lang="it-IT" sz="1400" dirty="0" err="1" smtClean="0">
                <a:latin typeface="Baskerville Old Face" pitchFamily="18" charset="0"/>
              </a:rPr>
              <a:t>Sea</a:t>
            </a:r>
            <a:r>
              <a:rPr lang="it-IT" sz="1400" dirty="0" smtClean="0">
                <a:latin typeface="Baskerville Old Face" pitchFamily="18" charset="0"/>
              </a:rPr>
              <a:t>. The city </a:t>
            </a:r>
            <a:r>
              <a:rPr lang="it-IT" sz="1400" dirty="0" err="1" smtClean="0">
                <a:latin typeface="Baskerville Old Face" pitchFamily="18" charset="0"/>
              </a:rPr>
              <a:t>still</a:t>
            </a:r>
            <a:r>
              <a:rPr lang="it-IT" sz="1400" dirty="0" smtClean="0">
                <a:latin typeface="Baskerville Old Face" pitchFamily="18" charset="0"/>
              </a:rPr>
              <a:t> </a:t>
            </a:r>
            <a:r>
              <a:rPr lang="it-IT" sz="1400" dirty="0" err="1" smtClean="0">
                <a:latin typeface="Baskerville Old Face" pitchFamily="18" charset="0"/>
              </a:rPr>
              <a:t>keeps</a:t>
            </a:r>
            <a:r>
              <a:rPr lang="it-IT" sz="1400" dirty="0" smtClean="0">
                <a:latin typeface="Baskerville Old Face" pitchFamily="18" charset="0"/>
              </a:rPr>
              <a:t> </a:t>
            </a:r>
            <a:r>
              <a:rPr lang="it-IT" sz="1400" dirty="0" err="1" smtClean="0">
                <a:latin typeface="Baskerville Old Face" pitchFamily="18" charset="0"/>
              </a:rPr>
              <a:t>its</a:t>
            </a:r>
            <a:r>
              <a:rPr lang="it-IT" sz="1400" dirty="0" smtClean="0">
                <a:latin typeface="Baskerville Old Face" pitchFamily="18" charset="0"/>
              </a:rPr>
              <a:t> </a:t>
            </a:r>
            <a:r>
              <a:rPr lang="it-IT" sz="1400" dirty="0" err="1" smtClean="0">
                <a:latin typeface="Baskerville Old Face" pitchFamily="18" charset="0"/>
              </a:rPr>
              <a:t>original</a:t>
            </a:r>
            <a:r>
              <a:rPr lang="it-IT" sz="1400" dirty="0" smtClean="0">
                <a:latin typeface="Baskerville Old Face" pitchFamily="18" charset="0"/>
              </a:rPr>
              <a:t> </a:t>
            </a:r>
            <a:r>
              <a:rPr lang="it-IT" sz="1400" dirty="0" err="1" smtClean="0">
                <a:latin typeface="Baskerville Old Face" pitchFamily="18" charset="0"/>
              </a:rPr>
              <a:t>urban</a:t>
            </a:r>
            <a:r>
              <a:rPr lang="it-IT" sz="1400" dirty="0" smtClean="0">
                <a:latin typeface="Baskerville Old Face" pitchFamily="18" charset="0"/>
              </a:rPr>
              <a:t> layout.</a:t>
            </a:r>
            <a:endParaRPr lang="it-IT" sz="1400" dirty="0">
              <a:latin typeface="Baskerville Old Face" pitchFamily="18" charset="0"/>
            </a:endParaRPr>
          </a:p>
        </p:txBody>
      </p:sp>
      <p:pic>
        <p:nvPicPr>
          <p:cNvPr id="16388" name="Picture 4" descr="\\Utente-pc\c\Users\Utente\Pictures\monumenti\documenti\Immagini\studenti belgio 2010\studenti belgio 2010 001.jpg"/>
          <p:cNvPicPr>
            <a:picLocks noChangeAspect="1" noChangeArrowheads="1"/>
          </p:cNvPicPr>
          <p:nvPr/>
        </p:nvPicPr>
        <p:blipFill>
          <a:blip r:embed="rId4" cstate="print"/>
          <a:srcRect/>
          <a:stretch>
            <a:fillRect/>
          </a:stretch>
        </p:blipFill>
        <p:spPr bwMode="auto">
          <a:xfrm>
            <a:off x="611560" y="5013176"/>
            <a:ext cx="2088232" cy="1566078"/>
          </a:xfrm>
          <a:prstGeom prst="rect">
            <a:avLst/>
          </a:prstGeom>
          <a:noFill/>
        </p:spPr>
      </p:pic>
      <p:pic>
        <p:nvPicPr>
          <p:cNvPr id="16390" name="Picture 6" descr="\\Utente-pc\c\Users\Utente\Pictures\monumenti\documenti\Immagini\SCOLARESCA VILLACO APRILE 2010\SCOLARESCA VILLACO  040.jpg"/>
          <p:cNvPicPr>
            <a:picLocks noChangeAspect="1" noChangeArrowheads="1"/>
          </p:cNvPicPr>
          <p:nvPr/>
        </p:nvPicPr>
        <p:blipFill>
          <a:blip r:embed="rId5" cstate="print"/>
          <a:srcRect/>
          <a:stretch>
            <a:fillRect/>
          </a:stretch>
        </p:blipFill>
        <p:spPr bwMode="auto">
          <a:xfrm>
            <a:off x="7308304" y="5733256"/>
            <a:ext cx="1656184" cy="8640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Baskerville Old Face" pitchFamily="18" charset="0"/>
              </a:rPr>
              <a:t>Standard  </a:t>
            </a:r>
            <a:r>
              <a:rPr lang="it-IT" b="1" dirty="0" err="1" smtClean="0">
                <a:latin typeface="Baskerville Old Face" pitchFamily="18" charset="0"/>
              </a:rPr>
              <a:t>Courses</a:t>
            </a:r>
            <a:endParaRPr lang="it-IT" b="1" dirty="0">
              <a:latin typeface="Baskerville Old Face" pitchFamily="18" charset="0"/>
            </a:endParaRPr>
          </a:p>
        </p:txBody>
      </p:sp>
      <p:sp>
        <p:nvSpPr>
          <p:cNvPr id="3" name="Segnaposto contenuto 2"/>
          <p:cNvSpPr>
            <a:spLocks noGrp="1"/>
          </p:cNvSpPr>
          <p:nvPr>
            <p:ph idx="1"/>
          </p:nvPr>
        </p:nvSpPr>
        <p:spPr>
          <a:xfrm>
            <a:off x="323528" y="1196752"/>
            <a:ext cx="8291264" cy="5400600"/>
          </a:xfrm>
        </p:spPr>
        <p:txBody>
          <a:bodyPr>
            <a:normAutofit fontScale="25000" lnSpcReduction="20000"/>
          </a:bodyPr>
          <a:lstStyle/>
          <a:p>
            <a:endParaRPr lang="it-IT" dirty="0"/>
          </a:p>
          <a:p>
            <a:r>
              <a:rPr lang="en-GB" dirty="0"/>
              <a:t> </a:t>
            </a:r>
            <a:endParaRPr lang="it-IT" dirty="0"/>
          </a:p>
          <a:p>
            <a:r>
              <a:rPr lang="en-GB" sz="7200" dirty="0" smtClean="0"/>
              <a:t>                                         </a:t>
            </a:r>
            <a:r>
              <a:rPr lang="en-GB" sz="7200" dirty="0"/>
              <a:t> </a:t>
            </a:r>
            <a:r>
              <a:rPr lang="en-GB" sz="7200" b="1" dirty="0" smtClean="0">
                <a:latin typeface="Baskerville Old Face" pitchFamily="18" charset="0"/>
              </a:rPr>
              <a:t>GROUP COURSES PRICES</a:t>
            </a:r>
            <a:r>
              <a:rPr lang="en-GB" sz="7200" dirty="0" smtClean="0">
                <a:latin typeface="Baskerville Old Face" pitchFamily="18" charset="0"/>
              </a:rPr>
              <a:t>    </a:t>
            </a:r>
            <a:r>
              <a:rPr lang="en-GB" sz="7200" b="1" dirty="0" smtClean="0">
                <a:latin typeface="Baskerville Old Face" pitchFamily="18" charset="0"/>
              </a:rPr>
              <a:t>2018</a:t>
            </a:r>
            <a:endParaRPr lang="it-IT" sz="7200" dirty="0" smtClean="0">
              <a:latin typeface="Baskerville Old Face" pitchFamily="18" charset="0"/>
            </a:endParaRPr>
          </a:p>
          <a:p>
            <a:r>
              <a:rPr lang="en-GB" sz="6600" b="1" i="1" dirty="0" smtClean="0">
                <a:latin typeface="Baskerville Old Face" pitchFamily="18" charset="0"/>
              </a:rPr>
              <a:t>                                             annual  enrolment  fee   € 50,00</a:t>
            </a:r>
            <a:endParaRPr lang="it-IT" sz="6600" b="1" i="1" dirty="0" smtClean="0">
              <a:latin typeface="Baskerville Old Face" pitchFamily="18" charset="0"/>
            </a:endParaRPr>
          </a:p>
          <a:p>
            <a:endParaRPr lang="it-IT" sz="6400" dirty="0"/>
          </a:p>
          <a:p>
            <a:pPr>
              <a:buNone/>
            </a:pPr>
            <a:r>
              <a:rPr lang="en-GB" sz="4800" b="1" dirty="0" smtClean="0">
                <a:latin typeface="Baskerville Old Face" pitchFamily="18" charset="0"/>
              </a:rPr>
              <a:t>COURSES</a:t>
            </a:r>
            <a:r>
              <a:rPr lang="en-GB" sz="4800" dirty="0" smtClean="0">
                <a:latin typeface="Baskerville Old Face" pitchFamily="18" charset="0"/>
              </a:rPr>
              <a:t>                                  </a:t>
            </a:r>
            <a:r>
              <a:rPr lang="en-GB" sz="4800" b="1" dirty="0" smtClean="0">
                <a:latin typeface="Baskerville Old Face" pitchFamily="18" charset="0"/>
              </a:rPr>
              <a:t>HOURS          1  WEEK        2  WEEKS         3  WEEKS        4 WEEKS                extra week</a:t>
            </a:r>
          </a:p>
          <a:p>
            <a:pPr>
              <a:buNone/>
            </a:pPr>
            <a:r>
              <a:rPr lang="en-GB" sz="5600" dirty="0" smtClean="0">
                <a:latin typeface="Baskerville Old Face" pitchFamily="18" charset="0"/>
              </a:rPr>
              <a:t> </a:t>
            </a:r>
            <a:r>
              <a:rPr lang="en-US" sz="5600" b="1" u="sng" dirty="0" smtClean="0">
                <a:latin typeface="Baskerville Old Face" pitchFamily="18" charset="0"/>
              </a:rPr>
              <a:t>Standard Course (CS)</a:t>
            </a:r>
            <a:r>
              <a:rPr lang="en-US" sz="5600" b="1" dirty="0" smtClean="0">
                <a:latin typeface="Baskerville Old Face" pitchFamily="18" charset="0"/>
              </a:rPr>
              <a:t>   </a:t>
            </a:r>
            <a:r>
              <a:rPr lang="en-US" sz="4400" b="1" dirty="0" smtClean="0">
                <a:latin typeface="Baskerville Old Face" pitchFamily="18" charset="0"/>
              </a:rPr>
              <a:t>             </a:t>
            </a:r>
            <a:r>
              <a:rPr lang="en-US" sz="5600" dirty="0" smtClean="0">
                <a:latin typeface="Baskerville Old Face" pitchFamily="18" charset="0"/>
              </a:rPr>
              <a:t>20                  € 250            € 380             € 450             € 560                      € 150</a:t>
            </a:r>
            <a:endParaRPr lang="it-IT" sz="5600" dirty="0" smtClean="0">
              <a:latin typeface="Baskerville Old Face" pitchFamily="18" charset="0"/>
            </a:endParaRPr>
          </a:p>
          <a:p>
            <a:pPr>
              <a:buNone/>
            </a:pPr>
            <a:r>
              <a:rPr lang="it-IT" sz="5600" b="1" u="sng" dirty="0" err="1" smtClean="0">
                <a:latin typeface="Baskerville Old Face" pitchFamily="18" charset="0"/>
              </a:rPr>
              <a:t>_Intensive</a:t>
            </a:r>
            <a:r>
              <a:rPr lang="it-IT" sz="5600" b="1" u="sng" dirty="0" smtClean="0">
                <a:latin typeface="Baskerville Old Face" pitchFamily="18" charset="0"/>
              </a:rPr>
              <a:t> standard </a:t>
            </a:r>
            <a:r>
              <a:rPr lang="it-IT" sz="5600" b="1" u="sng" dirty="0" err="1" smtClean="0">
                <a:latin typeface="Baskerville Old Face" pitchFamily="18" charset="0"/>
              </a:rPr>
              <a:t>course</a:t>
            </a:r>
            <a:r>
              <a:rPr lang="it-IT" sz="5600" b="1" u="sng" dirty="0" smtClean="0">
                <a:latin typeface="Baskerville Old Face" pitchFamily="18" charset="0"/>
              </a:rPr>
              <a:t> </a:t>
            </a:r>
            <a:r>
              <a:rPr lang="it-IT" sz="5600" dirty="0" smtClean="0">
                <a:latin typeface="Baskerville Old Face" pitchFamily="18" charset="0"/>
              </a:rPr>
              <a:t>      20+5              € 360           € 600              € 780           € 1000                      €  260</a:t>
            </a:r>
          </a:p>
          <a:p>
            <a:pPr>
              <a:buNone/>
            </a:pPr>
            <a:r>
              <a:rPr lang="it-IT" sz="5600" dirty="0" smtClean="0">
                <a:latin typeface="Baskerville Old Face" pitchFamily="18" charset="0"/>
              </a:rPr>
              <a:t>__________________________________________________________________________________________</a:t>
            </a:r>
          </a:p>
          <a:p>
            <a:pPr>
              <a:buNone/>
            </a:pPr>
            <a:endParaRPr lang="it-IT" sz="5600" dirty="0" smtClean="0">
              <a:latin typeface="Baskerville Old Face" pitchFamily="18" charset="0"/>
            </a:endParaRPr>
          </a:p>
          <a:p>
            <a:pPr>
              <a:buNone/>
            </a:pPr>
            <a:r>
              <a:rPr lang="en-GB" sz="5600" b="1" u="sng" dirty="0" smtClean="0">
                <a:latin typeface="Baskerville Old Face" pitchFamily="18" charset="0"/>
                <a:hlinkClick r:id="rId3"/>
              </a:rPr>
              <a:t>Combined</a:t>
            </a:r>
            <a:r>
              <a:rPr lang="en-GB" sz="5600" b="1" u="sng" dirty="0" smtClean="0">
                <a:latin typeface="Baskerville Old Face" pitchFamily="18" charset="0"/>
              </a:rPr>
              <a:t> Course</a:t>
            </a:r>
            <a:r>
              <a:rPr lang="en-GB" sz="5600" b="1" dirty="0" smtClean="0">
                <a:latin typeface="Baskerville Old Face" pitchFamily="18" charset="0"/>
              </a:rPr>
              <a:t> A </a:t>
            </a:r>
            <a:endParaRPr lang="it-IT" sz="5600" dirty="0" smtClean="0">
              <a:latin typeface="Baskerville Old Face" pitchFamily="18" charset="0"/>
            </a:endParaRPr>
          </a:p>
          <a:p>
            <a:endParaRPr lang="it-IT" sz="5600" dirty="0" smtClean="0">
              <a:latin typeface="Baskerville Old Face" pitchFamily="18" charset="0"/>
            </a:endParaRPr>
          </a:p>
          <a:p>
            <a:pPr>
              <a:buNone/>
            </a:pPr>
            <a:r>
              <a:rPr lang="en-US" sz="5600" dirty="0" smtClean="0">
                <a:latin typeface="Baskerville Old Face" pitchFamily="18" charset="0"/>
              </a:rPr>
              <a:t>CC2  Italian Cinema                  20 +10          € 450             € 750            € 1.050           € 1.350                 €  250</a:t>
            </a:r>
            <a:endParaRPr lang="it-IT" sz="5600" dirty="0" smtClean="0">
              <a:latin typeface="Baskerville Old Face" pitchFamily="18" charset="0"/>
            </a:endParaRPr>
          </a:p>
          <a:p>
            <a:pPr>
              <a:buNone/>
            </a:pPr>
            <a:r>
              <a:rPr lang="en-GB" sz="5600" dirty="0" smtClean="0">
                <a:latin typeface="Baskerville Old Face" pitchFamily="18" charset="0"/>
              </a:rPr>
              <a:t>CC3  history of art                     20 +10          € 450             € 750            € 1.050           € 1.350</a:t>
            </a:r>
            <a:endParaRPr lang="it-IT" sz="5600" dirty="0" smtClean="0">
              <a:latin typeface="Baskerville Old Face" pitchFamily="18" charset="0"/>
            </a:endParaRPr>
          </a:p>
          <a:p>
            <a:pPr>
              <a:buNone/>
            </a:pPr>
            <a:r>
              <a:rPr lang="en-GB" sz="5600" dirty="0" smtClean="0">
                <a:latin typeface="Baskerville Old Face" pitchFamily="18" charset="0"/>
              </a:rPr>
              <a:t>CC4  history of Italian fashion   20 +10          € 450             € 750            € 1.050           € 1.350</a:t>
            </a:r>
            <a:endParaRPr lang="it-IT" sz="5600" dirty="0" smtClean="0">
              <a:latin typeface="Baskerville Old Face" pitchFamily="18" charset="0"/>
            </a:endParaRPr>
          </a:p>
          <a:p>
            <a:pPr>
              <a:buNone/>
            </a:pPr>
            <a:r>
              <a:rPr lang="en-GB" sz="5600" dirty="0" smtClean="0">
                <a:latin typeface="Baskerville Old Face" pitchFamily="18" charset="0"/>
              </a:rPr>
              <a:t>CC10  conversation                   20 +10          € 450             € 750            € 1.050           € 1.350</a:t>
            </a:r>
            <a:endParaRPr lang="it-IT" sz="5600" dirty="0" smtClean="0">
              <a:latin typeface="Baskerville Old Face" pitchFamily="18" charset="0"/>
            </a:endParaRPr>
          </a:p>
          <a:p>
            <a:pPr>
              <a:buNone/>
            </a:pPr>
            <a:r>
              <a:rPr lang="en-GB" sz="5600" dirty="0" smtClean="0">
                <a:latin typeface="Baskerville Old Face" pitchFamily="18" charset="0"/>
              </a:rPr>
              <a:t>CC11  grammar                         20 +10          € 450             € 750            € 1.050           € 1.350</a:t>
            </a:r>
            <a:endParaRPr lang="it-IT" sz="5600" dirty="0" smtClean="0">
              <a:latin typeface="Baskerville Old Face" pitchFamily="18" charset="0"/>
            </a:endParaRPr>
          </a:p>
          <a:p>
            <a:pPr>
              <a:buNone/>
            </a:pPr>
            <a:r>
              <a:rPr lang="en-GB" sz="5600" dirty="0" smtClean="0">
                <a:latin typeface="Baskerville Old Face" pitchFamily="18" charset="0"/>
              </a:rPr>
              <a:t> </a:t>
            </a:r>
            <a:endParaRPr lang="it-IT" sz="5600" dirty="0">
              <a:latin typeface="Baskerville Old Face" pitchFamily="18" charset="0"/>
            </a:endParaRPr>
          </a:p>
          <a:p>
            <a:pPr>
              <a:buNone/>
            </a:pPr>
            <a:r>
              <a:rPr lang="en-GB" sz="5600" b="1" u="sng" dirty="0" smtClean="0">
                <a:latin typeface="Baskerville Old Face" pitchFamily="18" charset="0"/>
                <a:hlinkClick r:id="rId4"/>
              </a:rPr>
              <a:t>Combined</a:t>
            </a:r>
            <a:r>
              <a:rPr lang="en-GB" sz="5600" b="1" u="sng" dirty="0" smtClean="0">
                <a:latin typeface="Baskerville Old Face" pitchFamily="18" charset="0"/>
              </a:rPr>
              <a:t> Course</a:t>
            </a:r>
            <a:r>
              <a:rPr lang="en-GB" sz="5600" b="1" dirty="0" smtClean="0">
                <a:latin typeface="Baskerville Old Face" pitchFamily="18" charset="0"/>
              </a:rPr>
              <a:t> B</a:t>
            </a:r>
            <a:endParaRPr lang="it-IT" sz="5600" dirty="0" smtClean="0">
              <a:latin typeface="Baskerville Old Face" pitchFamily="18" charset="0"/>
            </a:endParaRPr>
          </a:p>
          <a:p>
            <a:pPr>
              <a:buNone/>
            </a:pPr>
            <a:r>
              <a:rPr lang="en-GB" sz="5600" b="1" dirty="0" smtClean="0">
                <a:latin typeface="Baskerville Old Face" pitchFamily="18" charset="0"/>
              </a:rPr>
              <a:t> </a:t>
            </a:r>
            <a:endParaRPr lang="it-IT" sz="5600" dirty="0" smtClean="0">
              <a:latin typeface="Baskerville Old Face" pitchFamily="18" charset="0"/>
            </a:endParaRPr>
          </a:p>
          <a:p>
            <a:pPr>
              <a:buNone/>
            </a:pPr>
            <a:r>
              <a:rPr lang="en-GB" sz="5600" dirty="0" smtClean="0">
                <a:latin typeface="Baskerville Old Face" pitchFamily="18" charset="0"/>
              </a:rPr>
              <a:t>CC5  commercial writing           20 +10          € 550             € 980            € 1.400            € 1.880                 €  300</a:t>
            </a:r>
            <a:endParaRPr lang="it-IT" sz="5600" dirty="0" smtClean="0">
              <a:latin typeface="Baskerville Old Face" pitchFamily="18" charset="0"/>
            </a:endParaRPr>
          </a:p>
          <a:p>
            <a:pPr>
              <a:buNone/>
            </a:pPr>
            <a:r>
              <a:rPr lang="en-GB" sz="5600" dirty="0" smtClean="0">
                <a:latin typeface="Baskerville Old Face" pitchFamily="18" charset="0"/>
              </a:rPr>
              <a:t>CC6  commerce and economy  20 +10          € 550             € 980            € 1.400            € 1.880</a:t>
            </a:r>
            <a:endParaRPr lang="it-IT" sz="5600" dirty="0" smtClean="0">
              <a:latin typeface="Baskerville Old Face" pitchFamily="18" charset="0"/>
            </a:endParaRPr>
          </a:p>
          <a:p>
            <a:pPr>
              <a:buNone/>
            </a:pPr>
            <a:r>
              <a:rPr lang="en-GB" sz="5600" dirty="0" smtClean="0">
                <a:latin typeface="Baskerville Old Face" pitchFamily="18" charset="0"/>
              </a:rPr>
              <a:t>CC7  hotel e tourism                 20 +10          € 550             € 980            € 1.400            € 1.880</a:t>
            </a:r>
            <a:endParaRPr lang="it-IT" sz="5600" dirty="0" smtClean="0">
              <a:latin typeface="Baskerville Old Face" pitchFamily="18" charset="0"/>
            </a:endParaRPr>
          </a:p>
          <a:p>
            <a:pPr>
              <a:buNone/>
            </a:pPr>
            <a:r>
              <a:rPr lang="en-GB" sz="5600" dirty="0" smtClean="0">
                <a:latin typeface="Baskerville Old Face" pitchFamily="18" charset="0"/>
              </a:rPr>
              <a:t>CC8  banking language              20 +10          € 550             € 980            € 1.400            € 1.880</a:t>
            </a:r>
            <a:endParaRPr lang="it-IT" sz="5600" dirty="0" smtClean="0">
              <a:latin typeface="Baskerville Old Face" pitchFamily="18" charset="0"/>
            </a:endParaRPr>
          </a:p>
          <a:p>
            <a:pPr>
              <a:buNone/>
            </a:pPr>
            <a:r>
              <a:rPr lang="en-GB" sz="5600" dirty="0" smtClean="0">
                <a:latin typeface="Baskerville Old Face" pitchFamily="18" charset="0"/>
              </a:rPr>
              <a:t>CC9  international rights and la 20 +10          € 550             € 980            € 1.400            € 1.880</a:t>
            </a:r>
            <a:endParaRPr lang="it-IT" sz="5600" dirty="0" smtClean="0">
              <a:latin typeface="Baskerville Old Face" pitchFamily="18" charset="0"/>
            </a:endParaRPr>
          </a:p>
          <a:p>
            <a:pPr>
              <a:buNone/>
            </a:pPr>
            <a:r>
              <a:rPr lang="it-IT" dirty="0" smtClean="0"/>
              <a:t/>
            </a:r>
            <a:br>
              <a:rPr lang="it-IT" dirty="0" smtClean="0"/>
            </a:br>
            <a:r>
              <a:rPr lang="it-IT" dirty="0" smtClean="0"/>
              <a:t/>
            </a:r>
            <a:br>
              <a:rPr lang="it-IT" dirty="0" smtClean="0"/>
            </a:br>
            <a:endParaRPr lang="it-IT" dirty="0"/>
          </a:p>
        </p:txBody>
      </p:sp>
      <p:pic>
        <p:nvPicPr>
          <p:cNvPr id="17410" name="Picture 2" descr="\\Utente-pc\c\Users\Utente\Pictures\monumenti\documenti\Immagini\foto studenti 2011-2012\aula verde.jpg"/>
          <p:cNvPicPr>
            <a:picLocks noChangeAspect="1" noChangeArrowheads="1"/>
          </p:cNvPicPr>
          <p:nvPr/>
        </p:nvPicPr>
        <p:blipFill>
          <a:blip r:embed="rId5" cstate="print"/>
          <a:srcRect/>
          <a:stretch>
            <a:fillRect/>
          </a:stretch>
        </p:blipFill>
        <p:spPr bwMode="auto">
          <a:xfrm>
            <a:off x="395536" y="548679"/>
            <a:ext cx="1728192" cy="158417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tente-pc\c\Users\Utente\Pictures\monumenti\documenti\Immagini\studenti 2014\studenti tiberius1.jpg"/>
          <p:cNvPicPr>
            <a:picLocks noChangeAspect="1" noChangeArrowheads="1"/>
          </p:cNvPicPr>
          <p:nvPr/>
        </p:nvPicPr>
        <p:blipFill>
          <a:blip r:embed="rId3" cstate="print"/>
          <a:srcRect/>
          <a:stretch>
            <a:fillRect/>
          </a:stretch>
        </p:blipFill>
        <p:spPr bwMode="auto">
          <a:xfrm rot="809160">
            <a:off x="7052713" y="192619"/>
            <a:ext cx="1782749" cy="1106534"/>
          </a:xfrm>
          <a:prstGeom prst="rect">
            <a:avLst/>
          </a:prstGeom>
          <a:noFill/>
        </p:spPr>
      </p:pic>
      <p:sp>
        <p:nvSpPr>
          <p:cNvPr id="2" name="Titolo 1"/>
          <p:cNvSpPr>
            <a:spLocks noGrp="1"/>
          </p:cNvSpPr>
          <p:nvPr>
            <p:ph type="title"/>
          </p:nvPr>
        </p:nvSpPr>
        <p:spPr>
          <a:xfrm>
            <a:off x="467544" y="260648"/>
            <a:ext cx="8229600" cy="994122"/>
          </a:xfrm>
        </p:spPr>
        <p:txBody>
          <a:bodyPr/>
          <a:lstStyle/>
          <a:p>
            <a:pPr algn="l"/>
            <a:r>
              <a:rPr lang="it-IT" b="1" dirty="0" smtClean="0">
                <a:latin typeface="Baskerville Old Face" pitchFamily="18" charset="0"/>
              </a:rPr>
              <a:t> </a:t>
            </a:r>
            <a:r>
              <a:rPr lang="it-IT" b="1" dirty="0" err="1" smtClean="0">
                <a:latin typeface="Baskerville Old Face" pitchFamily="18" charset="0"/>
              </a:rPr>
              <a:t>Special</a:t>
            </a:r>
            <a:r>
              <a:rPr lang="it-IT" b="1" dirty="0" smtClean="0">
                <a:latin typeface="Baskerville Old Face" pitchFamily="18" charset="0"/>
              </a:rPr>
              <a:t> </a:t>
            </a:r>
            <a:r>
              <a:rPr lang="it-IT" b="1" dirty="0" err="1" smtClean="0">
                <a:latin typeface="Baskerville Old Face" pitchFamily="18" charset="0"/>
              </a:rPr>
              <a:t>Courses</a:t>
            </a:r>
            <a:endParaRPr lang="it-IT" b="1" dirty="0">
              <a:latin typeface="Baskerville Old Face" pitchFamily="18" charset="0"/>
            </a:endParaRPr>
          </a:p>
        </p:txBody>
      </p:sp>
      <p:sp>
        <p:nvSpPr>
          <p:cNvPr id="4" name="Segnaposto contenuto 3"/>
          <p:cNvSpPr>
            <a:spLocks noGrp="1"/>
          </p:cNvSpPr>
          <p:nvPr>
            <p:ph idx="1"/>
          </p:nvPr>
        </p:nvSpPr>
        <p:spPr>
          <a:xfrm>
            <a:off x="395536" y="1124744"/>
            <a:ext cx="8229600" cy="5472608"/>
          </a:xfrm>
        </p:spPr>
        <p:txBody>
          <a:bodyPr>
            <a:noAutofit/>
          </a:bodyPr>
          <a:lstStyle/>
          <a:p>
            <a:pPr>
              <a:buNone/>
            </a:pPr>
            <a:r>
              <a:rPr lang="en-GB" sz="1200" b="1" dirty="0" smtClean="0">
                <a:latin typeface="Baskerville Old Face" pitchFamily="18" charset="0"/>
              </a:rPr>
              <a:t>COURSES</a:t>
            </a:r>
            <a:r>
              <a:rPr lang="en-GB" sz="1200" dirty="0" smtClean="0">
                <a:latin typeface="Baskerville Old Face" pitchFamily="18" charset="0"/>
              </a:rPr>
              <a:t>                                      </a:t>
            </a:r>
            <a:r>
              <a:rPr lang="en-GB" sz="1200" b="1" dirty="0" smtClean="0">
                <a:latin typeface="Baskerville Old Face" pitchFamily="18" charset="0"/>
              </a:rPr>
              <a:t>HOURS          1  WEEK        2  WEEKS         3  WEEKS         4 WEEKS             extra week</a:t>
            </a:r>
          </a:p>
          <a:p>
            <a:pPr>
              <a:buNone/>
            </a:pPr>
            <a:r>
              <a:rPr lang="en-GB" sz="1100" dirty="0">
                <a:latin typeface="Baskerville Old Face" pitchFamily="18" charset="0"/>
              </a:rPr>
              <a:t> </a:t>
            </a:r>
            <a:endParaRPr lang="it-IT" sz="1100" dirty="0">
              <a:latin typeface="Baskerville Old Face" pitchFamily="18" charset="0"/>
            </a:endParaRPr>
          </a:p>
          <a:p>
            <a:pPr>
              <a:buNone/>
            </a:pPr>
            <a:r>
              <a:rPr lang="en-GB" sz="1400" dirty="0">
                <a:solidFill>
                  <a:schemeClr val="accent5">
                    <a:lumMod val="50000"/>
                  </a:schemeClr>
                </a:solidFill>
                <a:latin typeface="Baskerville Old Face" pitchFamily="18" charset="0"/>
              </a:rPr>
              <a:t> </a:t>
            </a:r>
            <a:r>
              <a:rPr lang="en-GB" sz="1400" dirty="0">
                <a:latin typeface="Baskerville Old Face" pitchFamily="18" charset="0"/>
                <a:hlinkClick r:id="rId4"/>
              </a:rPr>
              <a:t>cum Tiberius </a:t>
            </a:r>
            <a:r>
              <a:rPr lang="en-GB" sz="1400" dirty="0" err="1">
                <a:latin typeface="Baskerville Old Face" pitchFamily="18" charset="0"/>
                <a:hlinkClick r:id="rId4"/>
              </a:rPr>
              <a:t>Latine</a:t>
            </a:r>
            <a:r>
              <a:rPr lang="en-GB" sz="1400" dirty="0">
                <a:latin typeface="Baskerville Old Face" pitchFamily="18" charset="0"/>
                <a:hlinkClick r:id="rId4"/>
              </a:rPr>
              <a:t> </a:t>
            </a:r>
            <a:r>
              <a:rPr lang="en-GB" sz="1400" dirty="0" err="1">
                <a:latin typeface="Baskerville Old Face" pitchFamily="18" charset="0"/>
                <a:hlinkClick r:id="rId4"/>
              </a:rPr>
              <a:t>loqui</a:t>
            </a:r>
            <a:r>
              <a:rPr lang="en-GB" sz="1400" dirty="0">
                <a:latin typeface="Baskerville Old Face" pitchFamily="18" charset="0"/>
              </a:rPr>
              <a:t>       </a:t>
            </a:r>
            <a:r>
              <a:rPr lang="en-GB" sz="1400" dirty="0" smtClean="0">
                <a:latin typeface="Baskerville Old Face" pitchFamily="18" charset="0"/>
              </a:rPr>
              <a:t> </a:t>
            </a:r>
            <a:r>
              <a:rPr lang="en-GB" sz="1400" dirty="0">
                <a:latin typeface="Baskerville Old Face" pitchFamily="18" charset="0"/>
              </a:rPr>
              <a:t>20 +10          € 456             €  850                € 1.200            € 1.350</a:t>
            </a:r>
            <a:endParaRPr lang="it-IT" sz="1400" dirty="0">
              <a:latin typeface="Baskerville Old Face" pitchFamily="18" charset="0"/>
            </a:endParaRPr>
          </a:p>
          <a:p>
            <a:pPr>
              <a:buNone/>
            </a:pPr>
            <a:r>
              <a:rPr lang="en-GB" sz="1400" dirty="0">
                <a:latin typeface="Baskerville Old Face" pitchFamily="18" charset="0"/>
              </a:rPr>
              <a:t> for singer  Opera vocal </a:t>
            </a:r>
            <a:r>
              <a:rPr lang="en-GB" sz="1400" dirty="0" smtClean="0">
                <a:latin typeface="Baskerville Old Face" pitchFamily="18" charset="0"/>
              </a:rPr>
              <a:t>            20 </a:t>
            </a:r>
            <a:r>
              <a:rPr lang="en-GB" sz="1400" dirty="0">
                <a:latin typeface="Baskerville Old Face" pitchFamily="18" charset="0"/>
              </a:rPr>
              <a:t>+ 2*         --------          </a:t>
            </a:r>
            <a:r>
              <a:rPr lang="en-GB" sz="1400" dirty="0" smtClean="0">
                <a:latin typeface="Baskerville Old Face" pitchFamily="18" charset="0"/>
              </a:rPr>
              <a:t>    </a:t>
            </a:r>
            <a:r>
              <a:rPr lang="en-GB" sz="1400" dirty="0">
                <a:latin typeface="Baskerville Old Face" pitchFamily="18" charset="0"/>
              </a:rPr>
              <a:t>€  800                € 1.000            € 1.200          € 300 </a:t>
            </a:r>
            <a:endParaRPr lang="it-IT" sz="1400" dirty="0">
              <a:latin typeface="Baskerville Old Face" pitchFamily="18" charset="0"/>
            </a:endParaRPr>
          </a:p>
          <a:p>
            <a:pPr>
              <a:buNone/>
            </a:pPr>
            <a:r>
              <a:rPr lang="en-GB" sz="1400" dirty="0">
                <a:solidFill>
                  <a:schemeClr val="accent5">
                    <a:lumMod val="50000"/>
                  </a:schemeClr>
                </a:solidFill>
                <a:latin typeface="Baskerville Old Face" pitchFamily="18" charset="0"/>
              </a:rPr>
              <a:t> </a:t>
            </a:r>
            <a:r>
              <a:rPr lang="en-GB" sz="1400" dirty="0">
                <a:solidFill>
                  <a:schemeClr val="accent5">
                    <a:lumMod val="50000"/>
                  </a:schemeClr>
                </a:solidFill>
                <a:latin typeface="Baskerville Old Face" pitchFamily="18" charset="0"/>
                <a:hlinkClick r:id="rId5"/>
              </a:rPr>
              <a:t>phonetics</a:t>
            </a:r>
            <a:r>
              <a:rPr lang="en-GB" sz="1400" dirty="0">
                <a:solidFill>
                  <a:schemeClr val="accent5">
                    <a:lumMod val="50000"/>
                  </a:schemeClr>
                </a:solidFill>
                <a:latin typeface="Baskerville Old Face" pitchFamily="18" charset="0"/>
              </a:rPr>
              <a:t>                                </a:t>
            </a:r>
            <a:r>
              <a:rPr lang="en-GB" sz="1400" dirty="0" smtClean="0">
                <a:solidFill>
                  <a:schemeClr val="accent5">
                    <a:lumMod val="50000"/>
                  </a:schemeClr>
                </a:solidFill>
                <a:latin typeface="Baskerville Old Face" pitchFamily="18" charset="0"/>
              </a:rPr>
              <a:t>  </a:t>
            </a:r>
            <a:r>
              <a:rPr lang="en-GB" sz="1400" dirty="0">
                <a:latin typeface="Baskerville Old Face" pitchFamily="18" charset="0"/>
              </a:rPr>
              <a:t>20               </a:t>
            </a:r>
            <a:r>
              <a:rPr lang="en-GB" sz="1400" b="1" dirty="0">
                <a:latin typeface="Baskerville Old Face" pitchFamily="18" charset="0"/>
              </a:rPr>
              <a:t>for groups -  for more details ask to secretary</a:t>
            </a:r>
            <a:endParaRPr lang="it-IT" sz="1400" dirty="0">
              <a:latin typeface="Baskerville Old Face" pitchFamily="18" charset="0"/>
            </a:endParaRPr>
          </a:p>
          <a:p>
            <a:pPr>
              <a:buNone/>
            </a:pPr>
            <a:r>
              <a:rPr lang="en-GB" sz="1400" dirty="0">
                <a:latin typeface="Baskerville Old Face" pitchFamily="18" charset="0"/>
              </a:rPr>
              <a:t> </a:t>
            </a:r>
            <a:r>
              <a:rPr lang="en-GB" sz="1400" dirty="0">
                <a:latin typeface="Baskerville Old Face" pitchFamily="18" charset="0"/>
                <a:hlinkClick r:id="rId6"/>
              </a:rPr>
              <a:t>cooking</a:t>
            </a:r>
            <a:r>
              <a:rPr lang="en-GB" sz="1400" dirty="0">
                <a:latin typeface="Baskerville Old Face" pitchFamily="18" charset="0"/>
              </a:rPr>
              <a:t> lessons                        </a:t>
            </a:r>
            <a:r>
              <a:rPr lang="en-GB" sz="1400" dirty="0" smtClean="0">
                <a:latin typeface="Baskerville Old Face" pitchFamily="18" charset="0"/>
              </a:rPr>
              <a:t> </a:t>
            </a:r>
            <a:r>
              <a:rPr lang="en-GB" sz="1400" dirty="0">
                <a:latin typeface="Baskerville Old Face" pitchFamily="18" charset="0"/>
              </a:rPr>
              <a:t>20 + 2**        € 450            €  800                €   1000          </a:t>
            </a:r>
            <a:r>
              <a:rPr lang="en-GB" sz="1400" dirty="0" smtClean="0">
                <a:latin typeface="Baskerville Old Face" pitchFamily="18" charset="0"/>
              </a:rPr>
              <a:t> </a:t>
            </a:r>
            <a:r>
              <a:rPr lang="en-GB" sz="1400" dirty="0">
                <a:latin typeface="Baskerville Old Face" pitchFamily="18" charset="0"/>
              </a:rPr>
              <a:t>€ 1.200</a:t>
            </a:r>
            <a:endParaRPr lang="it-IT" sz="1400" dirty="0">
              <a:latin typeface="Baskerville Old Face" pitchFamily="18" charset="0"/>
            </a:endParaRPr>
          </a:p>
          <a:p>
            <a:pPr>
              <a:buNone/>
            </a:pPr>
            <a:r>
              <a:rPr lang="en-GB" sz="1400" dirty="0">
                <a:latin typeface="Baskerville Old Face" pitchFamily="18" charset="0"/>
              </a:rPr>
              <a:t> </a:t>
            </a:r>
            <a:r>
              <a:rPr lang="fr-FR" sz="1400" dirty="0">
                <a:latin typeface="Baskerville Old Face" pitchFamily="18" charset="0"/>
                <a:hlinkClick r:id="rId7"/>
              </a:rPr>
              <a:t>mini courses</a:t>
            </a:r>
            <a:r>
              <a:rPr lang="fr-FR" sz="1400" dirty="0">
                <a:latin typeface="Baskerville Old Face" pitchFamily="18" charset="0"/>
              </a:rPr>
              <a:t> :               </a:t>
            </a:r>
            <a:endParaRPr lang="it-IT" sz="1400" dirty="0">
              <a:latin typeface="Baskerville Old Face" pitchFamily="18" charset="0"/>
            </a:endParaRPr>
          </a:p>
          <a:p>
            <a:pPr>
              <a:buNone/>
            </a:pPr>
            <a:r>
              <a:rPr lang="fr-FR" sz="1400" dirty="0">
                <a:latin typeface="Baskerville Old Face" pitchFamily="18" charset="0"/>
              </a:rPr>
              <a:t> MC1 </a:t>
            </a:r>
            <a:r>
              <a:rPr lang="fr-FR" sz="1400" dirty="0" err="1">
                <a:latin typeface="Baskerville Old Face" pitchFamily="18" charset="0"/>
              </a:rPr>
              <a:t>grammar</a:t>
            </a:r>
            <a:endParaRPr lang="it-IT" sz="1400" dirty="0">
              <a:latin typeface="Baskerville Old Face" pitchFamily="18" charset="0"/>
            </a:endParaRPr>
          </a:p>
          <a:p>
            <a:pPr>
              <a:buNone/>
            </a:pPr>
            <a:r>
              <a:rPr lang="fr-FR" sz="1400" dirty="0">
                <a:latin typeface="Baskerville Old Face" pitchFamily="18" charset="0"/>
              </a:rPr>
              <a:t> MC2 conversation                 </a:t>
            </a:r>
            <a:r>
              <a:rPr lang="fr-FR" sz="1400" dirty="0" smtClean="0">
                <a:latin typeface="Baskerville Old Face" pitchFamily="18" charset="0"/>
              </a:rPr>
              <a:t>   </a:t>
            </a:r>
            <a:r>
              <a:rPr lang="fr-FR" sz="1400" dirty="0">
                <a:latin typeface="Baskerville Old Face" pitchFamily="18" charset="0"/>
              </a:rPr>
              <a:t>10            </a:t>
            </a:r>
            <a:r>
              <a:rPr lang="fr-FR" sz="1400" dirty="0" smtClean="0">
                <a:latin typeface="Baskerville Old Face" pitchFamily="18" charset="0"/>
              </a:rPr>
              <a:t>   </a:t>
            </a:r>
            <a:r>
              <a:rPr lang="fr-FR" sz="1400" dirty="0">
                <a:latin typeface="Baskerville Old Face" pitchFamily="18" charset="0"/>
              </a:rPr>
              <a:t>€ 180             €  280                 € 330               €   450</a:t>
            </a:r>
            <a:endParaRPr lang="it-IT" sz="1400" dirty="0">
              <a:latin typeface="Baskerville Old Face" pitchFamily="18" charset="0"/>
            </a:endParaRPr>
          </a:p>
          <a:p>
            <a:pPr>
              <a:buNone/>
            </a:pPr>
            <a:r>
              <a:rPr lang="en-GB" sz="1400" dirty="0">
                <a:latin typeface="Baskerville Old Face" pitchFamily="18" charset="0"/>
              </a:rPr>
              <a:t> MC3 written expressions                         </a:t>
            </a:r>
            <a:endParaRPr lang="it-IT" sz="1400" dirty="0">
              <a:latin typeface="Baskerville Old Face" pitchFamily="18" charset="0"/>
            </a:endParaRPr>
          </a:p>
          <a:p>
            <a:pPr>
              <a:buNone/>
            </a:pPr>
            <a:r>
              <a:rPr lang="en-GB" sz="1400" dirty="0">
                <a:latin typeface="Baskerville Old Face" pitchFamily="18" charset="0"/>
              </a:rPr>
              <a:t> </a:t>
            </a:r>
            <a:r>
              <a:rPr lang="en-GB" sz="1400" dirty="0">
                <a:latin typeface="Baskerville Old Face" pitchFamily="18" charset="0"/>
                <a:hlinkClick r:id="rId8"/>
              </a:rPr>
              <a:t>Talking and Walking</a:t>
            </a:r>
            <a:r>
              <a:rPr lang="en-GB" sz="1400" dirty="0">
                <a:latin typeface="Baskerville Old Face" pitchFamily="18" charset="0"/>
              </a:rPr>
              <a:t>                     conversation with a Tutor  € 40 (90 minutes) </a:t>
            </a:r>
            <a:r>
              <a:rPr lang="en-GB" sz="1400" b="1" dirty="0">
                <a:latin typeface="Baskerville Old Face" pitchFamily="18" charset="0"/>
              </a:rPr>
              <a:t>for more details ask to secretary</a:t>
            </a:r>
            <a:endParaRPr lang="it-IT" sz="1400" dirty="0">
              <a:latin typeface="Baskerville Old Face" pitchFamily="18" charset="0"/>
            </a:endParaRPr>
          </a:p>
          <a:p>
            <a:pPr>
              <a:buNone/>
            </a:pPr>
            <a:r>
              <a:rPr lang="en-GB" sz="1100" dirty="0">
                <a:latin typeface="Baskerville Old Face" pitchFamily="18" charset="0"/>
              </a:rPr>
              <a:t> </a:t>
            </a:r>
            <a:r>
              <a:rPr lang="en-GB" sz="1400" dirty="0">
                <a:latin typeface="Baskerville Old Face" pitchFamily="18" charset="0"/>
                <a:hlinkClick r:id="rId9"/>
              </a:rPr>
              <a:t>CSN</a:t>
            </a:r>
            <a:r>
              <a:rPr lang="en-GB" sz="1400" dirty="0">
                <a:latin typeface="Baskerville Old Face" pitchFamily="18" charset="0"/>
              </a:rPr>
              <a:t> Sweden                                                  13 weeks   € 1.400 </a:t>
            </a:r>
            <a:r>
              <a:rPr lang="en-GB" sz="1400" b="1" dirty="0">
                <a:latin typeface="Baskerville Old Face" pitchFamily="18" charset="0"/>
              </a:rPr>
              <a:t>for more details ask to secretary</a:t>
            </a:r>
            <a:endParaRPr lang="it-IT" sz="1400" dirty="0">
              <a:latin typeface="Baskerville Old Face" pitchFamily="18" charset="0"/>
            </a:endParaRPr>
          </a:p>
          <a:p>
            <a:pPr>
              <a:buNone/>
            </a:pPr>
            <a:r>
              <a:rPr lang="en-GB" sz="1400" dirty="0">
                <a:latin typeface="Baskerville Old Face" pitchFamily="18" charset="0"/>
              </a:rPr>
              <a:t> </a:t>
            </a:r>
            <a:endParaRPr lang="it-IT" sz="1400" dirty="0">
              <a:latin typeface="Baskerville Old Face" pitchFamily="18" charset="0"/>
            </a:endParaRPr>
          </a:p>
          <a:p>
            <a:pPr>
              <a:buNone/>
            </a:pPr>
            <a:r>
              <a:rPr lang="en-GB" sz="1400" b="1" u="sng" dirty="0" smtClean="0">
                <a:latin typeface="Baskerville Old Face" pitchFamily="18" charset="0"/>
              </a:rPr>
              <a:t>Long </a:t>
            </a:r>
            <a:r>
              <a:rPr lang="en-GB" sz="1400" b="1" u="sng" dirty="0">
                <a:latin typeface="Baskerville Old Face" pitchFamily="18" charset="0"/>
              </a:rPr>
              <a:t>term courses</a:t>
            </a:r>
            <a:r>
              <a:rPr lang="en-GB" sz="1400" b="1" dirty="0">
                <a:latin typeface="Baskerville Old Face" pitchFamily="18" charset="0"/>
              </a:rPr>
              <a:t>            </a:t>
            </a:r>
            <a:r>
              <a:rPr lang="en-GB" sz="1200" b="1" dirty="0">
                <a:latin typeface="Baskerville Old Face" pitchFamily="18" charset="0"/>
              </a:rPr>
              <a:t>HOURS PER          8 WEEKS                12 WEEKS                   24 WEEKS            48 </a:t>
            </a:r>
            <a:r>
              <a:rPr lang="en-GB" sz="1200" b="1" dirty="0" smtClean="0">
                <a:latin typeface="Baskerville Old Face" pitchFamily="18" charset="0"/>
              </a:rPr>
              <a:t>WEEKS</a:t>
            </a:r>
            <a:endParaRPr lang="it-IT" sz="1200" b="1" u="sng" dirty="0">
              <a:latin typeface="Baskerville Old Face" pitchFamily="18" charset="0"/>
            </a:endParaRPr>
          </a:p>
          <a:p>
            <a:pPr>
              <a:buNone/>
            </a:pPr>
            <a:r>
              <a:rPr lang="it-IT" sz="1200" b="1" dirty="0" smtClean="0">
                <a:latin typeface="Baskerville Old Face" pitchFamily="18" charset="0"/>
              </a:rPr>
              <a:t>                            </a:t>
            </a:r>
            <a:endParaRPr lang="it-IT" sz="1200" b="1" u="sng" dirty="0">
              <a:latin typeface="Baskerville Old Face" pitchFamily="18" charset="0"/>
            </a:endParaRPr>
          </a:p>
          <a:p>
            <a:pPr>
              <a:buNone/>
            </a:pPr>
            <a:r>
              <a:rPr lang="it-IT" sz="1100" b="1" dirty="0">
                <a:latin typeface="Baskerville Old Face" pitchFamily="18" charset="0"/>
              </a:rPr>
              <a:t> </a:t>
            </a:r>
            <a:r>
              <a:rPr lang="en-US" sz="1400" dirty="0">
                <a:latin typeface="Baskerville Old Face" pitchFamily="18" charset="0"/>
              </a:rPr>
              <a:t>CS Plus</a:t>
            </a:r>
            <a:r>
              <a:rPr lang="en-US" sz="1400" b="1" dirty="0">
                <a:latin typeface="Baskerville Old Face" pitchFamily="18" charset="0"/>
              </a:rPr>
              <a:t>                              </a:t>
            </a:r>
            <a:r>
              <a:rPr lang="en-US" sz="1400" b="1" dirty="0" smtClean="0">
                <a:latin typeface="Baskerville Old Face" pitchFamily="18" charset="0"/>
              </a:rPr>
              <a:t>        </a:t>
            </a:r>
            <a:r>
              <a:rPr lang="en-US" sz="1400" dirty="0">
                <a:latin typeface="Baskerville Old Face" pitchFamily="18" charset="0"/>
              </a:rPr>
              <a:t>20 </a:t>
            </a:r>
            <a:r>
              <a:rPr lang="en-US" sz="1400" b="1" dirty="0">
                <a:latin typeface="Baskerville Old Face" pitchFamily="18" charset="0"/>
              </a:rPr>
              <a:t>                </a:t>
            </a:r>
            <a:r>
              <a:rPr lang="en-US" sz="1400" dirty="0">
                <a:latin typeface="Baskerville Old Face" pitchFamily="18" charset="0"/>
              </a:rPr>
              <a:t>€ 980         </a:t>
            </a:r>
            <a:r>
              <a:rPr lang="en-US" sz="1400" dirty="0" smtClean="0">
                <a:latin typeface="Baskerville Old Face" pitchFamily="18" charset="0"/>
              </a:rPr>
              <a:t>           €  1.390                     </a:t>
            </a:r>
            <a:r>
              <a:rPr lang="en-US" sz="1400" dirty="0">
                <a:latin typeface="Baskerville Old Face" pitchFamily="18" charset="0"/>
              </a:rPr>
              <a:t>€ </a:t>
            </a:r>
            <a:r>
              <a:rPr lang="en-US" sz="1400" dirty="0" smtClean="0">
                <a:latin typeface="Baskerville Old Face" pitchFamily="18" charset="0"/>
              </a:rPr>
              <a:t>2.790               </a:t>
            </a:r>
            <a:r>
              <a:rPr lang="en-US" sz="1400" dirty="0">
                <a:latin typeface="Baskerville Old Face" pitchFamily="18" charset="0"/>
              </a:rPr>
              <a:t>€ 5.200</a:t>
            </a:r>
            <a:endParaRPr lang="it-IT" sz="1400" b="1" u="sng" dirty="0">
              <a:latin typeface="Baskerville Old Face" pitchFamily="18" charset="0"/>
            </a:endParaRPr>
          </a:p>
          <a:p>
            <a:pPr>
              <a:buNone/>
            </a:pPr>
            <a:r>
              <a:rPr lang="en-US" sz="1100" b="1" dirty="0">
                <a:latin typeface="Baskerville Old Face" pitchFamily="18" charset="0"/>
              </a:rPr>
              <a:t> </a:t>
            </a:r>
            <a:endParaRPr lang="it-IT" sz="1100" b="1" u="sng" dirty="0">
              <a:latin typeface="Baskerville Old Face" pitchFamily="18" charset="0"/>
            </a:endParaRPr>
          </a:p>
          <a:p>
            <a:pPr>
              <a:buNone/>
            </a:pPr>
            <a:r>
              <a:rPr lang="it-IT" sz="1100" dirty="0" smtClean="0">
                <a:latin typeface="Baskerville Old Face" pitchFamily="18" charset="0"/>
              </a:rPr>
              <a:t/>
            </a:r>
            <a:br>
              <a:rPr lang="it-IT" sz="1100" dirty="0" smtClean="0">
                <a:latin typeface="Baskerville Old Face" pitchFamily="18" charset="0"/>
              </a:rPr>
            </a:br>
            <a:r>
              <a:rPr lang="en-GB" sz="1400" dirty="0">
                <a:latin typeface="Baskerville Old Face" pitchFamily="18" charset="0"/>
              </a:rPr>
              <a:t>* two individual lessons per week with “Maestro”                              ** two practical lessons per weeks</a:t>
            </a:r>
            <a:endParaRPr lang="it-IT" sz="1400" dirty="0">
              <a:latin typeface="Baskerville Old Face" pitchFamily="18" charset="0"/>
            </a:endParaRPr>
          </a:p>
          <a:p>
            <a:pPr>
              <a:buNone/>
            </a:pPr>
            <a:r>
              <a:rPr lang="en-GB" sz="1400" b="1" dirty="0">
                <a:latin typeface="Baskerville Old Face" pitchFamily="18" charset="0"/>
              </a:rPr>
              <a:t>Prices include:</a:t>
            </a:r>
            <a:r>
              <a:rPr lang="en-GB" sz="1400" dirty="0">
                <a:latin typeface="Baskerville Old Face" pitchFamily="18" charset="0"/>
              </a:rPr>
              <a:t> placement test- teaching material- periodic performance test - final test- Diploma / attendance certificate- guided tour of the city- certificates for Studio Visa – free WIFI in school</a:t>
            </a:r>
            <a:endParaRPr lang="it-IT" sz="1400" dirty="0">
              <a:latin typeface="Baskerville Old Face" pitchFamily="18" charset="0"/>
            </a:endParaRPr>
          </a:p>
          <a:p>
            <a:endParaRPr lang="it-IT" sz="1100" dirty="0">
              <a:latin typeface="Baskerville Old Face" pitchFamily="18" charset="0"/>
            </a:endParaRPr>
          </a:p>
        </p:txBody>
      </p:sp>
      <p:sp>
        <p:nvSpPr>
          <p:cNvPr id="5" name="Parentesi graffa chiusa 4"/>
          <p:cNvSpPr/>
          <p:nvPr/>
        </p:nvSpPr>
        <p:spPr>
          <a:xfrm>
            <a:off x="1835696" y="3645024"/>
            <a:ext cx="1008112" cy="792088"/>
          </a:xfrm>
          <a:prstGeom prst="rightBrace">
            <a:avLst>
              <a:gd name="adj1" fmla="val 7134"/>
              <a:gd name="adj2" fmla="val 462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chemeClr val="accent5">
                    <a:lumMod val="75000"/>
                  </a:schemeClr>
                </a:solidFill>
                <a:latin typeface="Baskerville Old Face" pitchFamily="18" charset="0"/>
              </a:rPr>
              <a:t>COURSE</a:t>
            </a:r>
            <a:br>
              <a:rPr lang="en-US" b="1" dirty="0" smtClean="0">
                <a:solidFill>
                  <a:schemeClr val="accent5">
                    <a:lumMod val="75000"/>
                  </a:schemeClr>
                </a:solidFill>
                <a:latin typeface="Baskerville Old Face" pitchFamily="18" charset="0"/>
              </a:rPr>
            </a:br>
            <a:r>
              <a:rPr lang="en-US" b="1" dirty="0" smtClean="0">
                <a:solidFill>
                  <a:schemeClr val="accent5">
                    <a:lumMod val="75000"/>
                  </a:schemeClr>
                </a:solidFill>
                <a:latin typeface="Baskerville Old Face" pitchFamily="18" charset="0"/>
              </a:rPr>
              <a:t> OVER 50s</a:t>
            </a:r>
            <a:endParaRPr lang="it-IT" dirty="0">
              <a:solidFill>
                <a:schemeClr val="accent5">
                  <a:lumMod val="75000"/>
                </a:schemeClr>
              </a:solidFill>
            </a:endParaRPr>
          </a:p>
        </p:txBody>
      </p:sp>
      <p:sp>
        <p:nvSpPr>
          <p:cNvPr id="3" name="Segnaposto contenuto 2"/>
          <p:cNvSpPr>
            <a:spLocks noGrp="1"/>
          </p:cNvSpPr>
          <p:nvPr>
            <p:ph idx="1"/>
          </p:nvPr>
        </p:nvSpPr>
        <p:spPr>
          <a:xfrm>
            <a:off x="251520" y="1340768"/>
            <a:ext cx="8892480" cy="5517232"/>
          </a:xfrm>
        </p:spPr>
        <p:txBody>
          <a:bodyPr>
            <a:normAutofit fontScale="70000" lnSpcReduction="20000"/>
          </a:bodyPr>
          <a:lstStyle/>
          <a:p>
            <a:r>
              <a:rPr lang="en-US" sz="3500" dirty="0" smtClean="0">
                <a:latin typeface="Baskerville Old Face" pitchFamily="18" charset="0"/>
              </a:rPr>
              <a:t>     </a:t>
            </a:r>
            <a:r>
              <a:rPr lang="it-IT" sz="3500" u="sng" dirty="0" smtClean="0">
                <a:latin typeface="Baskerville Old Face" pitchFamily="18" charset="0"/>
              </a:rPr>
              <a:t> </a:t>
            </a:r>
            <a:r>
              <a:rPr lang="en-US" sz="3500" u="sng" dirty="0" smtClean="0">
                <a:latin typeface="Baskerville Old Face" pitchFamily="18" charset="0"/>
              </a:rPr>
              <a:t>   </a:t>
            </a:r>
            <a:r>
              <a:rPr lang="it-IT" sz="3500" dirty="0" smtClean="0">
                <a:latin typeface="Baskerville Old Face" pitchFamily="18" charset="0"/>
              </a:rPr>
              <a:t> </a:t>
            </a:r>
          </a:p>
          <a:p>
            <a:r>
              <a:rPr lang="en-US" sz="2900" b="1" dirty="0" smtClean="0">
                <a:latin typeface="Baskerville Old Face" pitchFamily="18" charset="0"/>
              </a:rPr>
              <a:t>20 hours of lessons from 9 </a:t>
            </a:r>
            <a:r>
              <a:rPr lang="en-US" sz="2900" b="1" dirty="0" err="1" smtClean="0">
                <a:latin typeface="Baskerville Old Face" pitchFamily="18" charset="0"/>
              </a:rPr>
              <a:t>a.m</a:t>
            </a:r>
            <a:r>
              <a:rPr lang="en-US" sz="2900" b="1" dirty="0" smtClean="0">
                <a:latin typeface="Baskerville Old Face" pitchFamily="18" charset="0"/>
              </a:rPr>
              <a:t> to 13 p.m. of which: 1 lesson in local cuisine and 1 lesson in art history</a:t>
            </a:r>
            <a:endParaRPr lang="it-IT" sz="2900" dirty="0" smtClean="0">
              <a:latin typeface="Baskerville Old Face" pitchFamily="18" charset="0"/>
            </a:endParaRPr>
          </a:p>
          <a:p>
            <a:r>
              <a:rPr lang="en-US" sz="2900"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Teaching materials ***Placement test and final test ***Certificate of participation</a:t>
            </a:r>
            <a:endParaRPr lang="it-IT" sz="2900" dirty="0" smtClean="0">
              <a:latin typeface="Baskerville Old Face" pitchFamily="18" charset="0"/>
            </a:endParaRPr>
          </a:p>
          <a:p>
            <a:r>
              <a:rPr lang="en-US" sz="2900" b="1"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Afternoon activities :  °°guided tour of the historic part of the city with a  “Welcome drink”</a:t>
            </a:r>
            <a:endParaRPr lang="it-IT" sz="2900" dirty="0" smtClean="0">
              <a:latin typeface="Baskerville Old Face" pitchFamily="18" charset="0"/>
            </a:endParaRPr>
          </a:p>
          <a:p>
            <a:r>
              <a:rPr lang="en-US" sz="2900" b="1"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 excursion to the village of </a:t>
            </a:r>
            <a:r>
              <a:rPr lang="en-US" sz="2900" b="1" dirty="0" err="1" smtClean="0">
                <a:latin typeface="Baskerville Old Face" pitchFamily="18" charset="0"/>
              </a:rPr>
              <a:t>Santarcangelo</a:t>
            </a:r>
            <a:endParaRPr lang="it-IT" sz="2900" dirty="0" smtClean="0">
              <a:latin typeface="Baskerville Old Face" pitchFamily="18" charset="0"/>
            </a:endParaRPr>
          </a:p>
          <a:p>
            <a:r>
              <a:rPr lang="en-US" sz="2900" b="1" dirty="0" smtClean="0">
                <a:latin typeface="Baskerville Old Face" pitchFamily="18" charset="0"/>
              </a:rPr>
              <a:t>visit to the medieval center, to the caves and to </a:t>
            </a:r>
            <a:r>
              <a:rPr lang="en-US" sz="2900" b="1" dirty="0" err="1" smtClean="0">
                <a:latin typeface="Baskerville Old Face" pitchFamily="18" charset="0"/>
              </a:rPr>
              <a:t>mangano</a:t>
            </a:r>
            <a:r>
              <a:rPr lang="en-US" sz="2900" b="1" dirty="0" smtClean="0">
                <a:latin typeface="Baskerville Old Face" pitchFamily="18" charset="0"/>
              </a:rPr>
              <a:t>   </a:t>
            </a:r>
            <a:endParaRPr lang="it-IT" sz="2900" dirty="0" smtClean="0">
              <a:latin typeface="Baskerville Old Face" pitchFamily="18" charset="0"/>
            </a:endParaRPr>
          </a:p>
          <a:p>
            <a:r>
              <a:rPr lang="en-US" sz="2900"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°°excursion to </a:t>
            </a:r>
            <a:r>
              <a:rPr lang="en-US" sz="2900" b="1" dirty="0" err="1" smtClean="0">
                <a:latin typeface="Baskerville Old Face" pitchFamily="18" charset="0"/>
              </a:rPr>
              <a:t>Fiorenzuola</a:t>
            </a:r>
            <a:r>
              <a:rPr lang="en-US" sz="2900" b="1" dirty="0" smtClean="0">
                <a:latin typeface="Baskerville Old Face" pitchFamily="18" charset="0"/>
              </a:rPr>
              <a:t> </a:t>
            </a:r>
            <a:r>
              <a:rPr lang="en-US" sz="2900" b="1" dirty="0" err="1" smtClean="0">
                <a:latin typeface="Baskerville Old Face" pitchFamily="18" charset="0"/>
              </a:rPr>
              <a:t>di</a:t>
            </a:r>
            <a:r>
              <a:rPr lang="en-US" sz="2900" b="1" dirty="0" smtClean="0">
                <a:latin typeface="Baskerville Old Face" pitchFamily="18" charset="0"/>
              </a:rPr>
              <a:t>  </a:t>
            </a:r>
            <a:r>
              <a:rPr lang="en-US" sz="2900" b="1" dirty="0" err="1" smtClean="0">
                <a:latin typeface="Baskerville Old Face" pitchFamily="18" charset="0"/>
              </a:rPr>
              <a:t>Focara</a:t>
            </a:r>
            <a:r>
              <a:rPr lang="en-US" sz="2900" b="1" dirty="0" smtClean="0">
                <a:latin typeface="Baskerville Old Face" pitchFamily="18" charset="0"/>
              </a:rPr>
              <a:t>, the country over the sea and the Castle </a:t>
            </a:r>
            <a:r>
              <a:rPr lang="en-US" sz="2900" b="1" dirty="0" err="1" smtClean="0">
                <a:latin typeface="Baskerville Old Face" pitchFamily="18" charset="0"/>
              </a:rPr>
              <a:t>Gradara</a:t>
            </a:r>
            <a:endParaRPr lang="it-IT" sz="2900" dirty="0" smtClean="0">
              <a:latin typeface="Baskerville Old Face" pitchFamily="18" charset="0"/>
            </a:endParaRPr>
          </a:p>
          <a:p>
            <a:r>
              <a:rPr lang="en-US" sz="2900" b="1" dirty="0" smtClean="0">
                <a:latin typeface="Baskerville Old Face" pitchFamily="18" charset="0"/>
              </a:rPr>
              <a:t>   </a:t>
            </a:r>
            <a:r>
              <a:rPr lang="en-US" sz="2900" dirty="0" smtClean="0">
                <a:latin typeface="Baskerville Old Face" pitchFamily="18" charset="0"/>
              </a:rPr>
              <a:t>                                            </a:t>
            </a:r>
            <a:r>
              <a:rPr lang="en-US" sz="2900" b="1" dirty="0" smtClean="0">
                <a:latin typeface="Baskerville Old Face" pitchFamily="18" charset="0"/>
              </a:rPr>
              <a:t>    </a:t>
            </a:r>
            <a:r>
              <a:rPr lang="it-IT" sz="2900" b="1"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                                                                                                                             </a:t>
            </a:r>
            <a:endParaRPr lang="it-IT" sz="2900" dirty="0" smtClean="0">
              <a:latin typeface="Baskerville Old Face" pitchFamily="18" charset="0"/>
            </a:endParaRPr>
          </a:p>
          <a:p>
            <a:r>
              <a:rPr lang="en-US" sz="2900" b="1" dirty="0" smtClean="0">
                <a:latin typeface="Baskerville Old Face" pitchFamily="18" charset="0"/>
              </a:rPr>
              <a:t>°°excursions in </a:t>
            </a:r>
            <a:r>
              <a:rPr lang="en-US" sz="2900" b="1" dirty="0" err="1" smtClean="0">
                <a:latin typeface="Baskerville Old Face" pitchFamily="18" charset="0"/>
              </a:rPr>
              <a:t>Pennabilli</a:t>
            </a:r>
            <a:r>
              <a:rPr lang="en-US" sz="2900" b="1" dirty="0" smtClean="0">
                <a:latin typeface="Baskerville Old Face" pitchFamily="18" charset="0"/>
              </a:rPr>
              <a:t> and Tibetan bells.</a:t>
            </a:r>
            <a:r>
              <a:rPr lang="en-US" sz="2900" dirty="0" smtClean="0">
                <a:latin typeface="Baskerville Old Face" pitchFamily="18" charset="0"/>
              </a:rPr>
              <a:t> </a:t>
            </a:r>
            <a:r>
              <a:rPr lang="it-IT" sz="2900" dirty="0" smtClean="0">
                <a:latin typeface="Baskerville Old Face" pitchFamily="18" charset="0"/>
              </a:rPr>
              <a:t>  </a:t>
            </a:r>
          </a:p>
          <a:p>
            <a:endParaRPr lang="it-IT" sz="3500" dirty="0" smtClean="0">
              <a:latin typeface="Baskerville Old Face" pitchFamily="18" charset="0"/>
            </a:endParaRPr>
          </a:p>
          <a:p>
            <a:endParaRPr lang="it-IT" dirty="0"/>
          </a:p>
        </p:txBody>
      </p:sp>
      <p:pic>
        <p:nvPicPr>
          <p:cNvPr id="4" name="Immagine 3" descr="C:\Users\Utente\Pictures\monumenti\documenti\Immagini\studenti 2015\11050689_925594250836600_3977643488794273956_o.jpg"/>
          <p:cNvPicPr/>
          <p:nvPr/>
        </p:nvPicPr>
        <p:blipFill>
          <a:blip r:embed="rId2" cstate="print"/>
          <a:srcRect/>
          <a:stretch>
            <a:fillRect/>
          </a:stretch>
        </p:blipFill>
        <p:spPr bwMode="auto">
          <a:xfrm>
            <a:off x="683568" y="332656"/>
            <a:ext cx="1656184" cy="1080120"/>
          </a:xfrm>
          <a:prstGeom prst="rect">
            <a:avLst/>
          </a:prstGeom>
          <a:noFill/>
          <a:ln w="9525">
            <a:noFill/>
            <a:miter lim="800000"/>
            <a:headEnd/>
            <a:tailEnd/>
          </a:ln>
        </p:spPr>
      </p:pic>
      <p:pic>
        <p:nvPicPr>
          <p:cNvPr id="5" name="Immagine 4" descr="C:\Users\Utente\Pictures\monumenti\documenti\Immagini\studenti 2015\20150922_124713.jpg"/>
          <p:cNvPicPr/>
          <p:nvPr/>
        </p:nvPicPr>
        <p:blipFill>
          <a:blip r:embed="rId3" cstate="print"/>
          <a:srcRect/>
          <a:stretch>
            <a:fillRect/>
          </a:stretch>
        </p:blipFill>
        <p:spPr bwMode="auto">
          <a:xfrm rot="771990">
            <a:off x="6995050" y="462778"/>
            <a:ext cx="1770548" cy="1024338"/>
          </a:xfrm>
          <a:prstGeom prst="rect">
            <a:avLst/>
          </a:prstGeom>
          <a:noFill/>
          <a:ln w="9525">
            <a:noFill/>
            <a:miter lim="800000"/>
            <a:headEnd/>
            <a:tailEnd/>
          </a:ln>
        </p:spPr>
      </p:pic>
      <p:pic>
        <p:nvPicPr>
          <p:cNvPr id="6" name="Immagine 5" descr="C:\Users\Utente\Pictures\monumenti\documenti\Immagini\monumenti rimini\diversos 507[1].jpg"/>
          <p:cNvPicPr/>
          <p:nvPr/>
        </p:nvPicPr>
        <p:blipFill>
          <a:blip r:embed="rId4" cstate="print"/>
          <a:srcRect/>
          <a:stretch>
            <a:fillRect/>
          </a:stretch>
        </p:blipFill>
        <p:spPr bwMode="auto">
          <a:xfrm>
            <a:off x="7884368" y="2060848"/>
            <a:ext cx="608330" cy="601216"/>
          </a:xfrm>
          <a:prstGeom prst="rect">
            <a:avLst/>
          </a:prstGeom>
          <a:noFill/>
          <a:ln w="9525">
            <a:noFill/>
            <a:miter lim="800000"/>
            <a:headEnd/>
            <a:tailEnd/>
          </a:ln>
        </p:spPr>
      </p:pic>
      <p:pic>
        <p:nvPicPr>
          <p:cNvPr id="7" name="Immagine 6" descr="Santarcangelo di Romagna: La porta del campanone vecchio"/>
          <p:cNvPicPr/>
          <p:nvPr/>
        </p:nvPicPr>
        <p:blipFill>
          <a:blip r:embed="rId5" cstate="print"/>
          <a:srcRect/>
          <a:stretch>
            <a:fillRect/>
          </a:stretch>
        </p:blipFill>
        <p:spPr bwMode="auto">
          <a:xfrm flipH="1">
            <a:off x="6156176" y="4077072"/>
            <a:ext cx="945239" cy="666428"/>
          </a:xfrm>
          <a:prstGeom prst="rect">
            <a:avLst/>
          </a:prstGeom>
          <a:noFill/>
          <a:ln w="9525">
            <a:noFill/>
            <a:miter lim="800000"/>
            <a:headEnd/>
            <a:tailEnd/>
          </a:ln>
        </p:spPr>
      </p:pic>
      <p:pic>
        <p:nvPicPr>
          <p:cNvPr id="8" name="Immagine 7" descr=" Santarcangelo di Romagna: L'antico mangano"/>
          <p:cNvPicPr/>
          <p:nvPr/>
        </p:nvPicPr>
        <p:blipFill>
          <a:blip r:embed="rId6" cstate="print"/>
          <a:srcRect/>
          <a:stretch>
            <a:fillRect/>
          </a:stretch>
        </p:blipFill>
        <p:spPr bwMode="auto">
          <a:xfrm>
            <a:off x="7380312" y="4077072"/>
            <a:ext cx="901727" cy="602356"/>
          </a:xfrm>
          <a:prstGeom prst="rect">
            <a:avLst/>
          </a:prstGeom>
          <a:noFill/>
          <a:ln w="9525">
            <a:noFill/>
            <a:miter lim="800000"/>
            <a:headEnd/>
            <a:tailEnd/>
          </a:ln>
        </p:spPr>
      </p:pic>
      <p:pic>
        <p:nvPicPr>
          <p:cNvPr id="9" name="Immagine 8" descr="C:\Users\Utente\Desktop\SETTIMANE A TEMA\FOTO SETTIMANE A TEMA\Gradara la Rocca di Gradara.jpg"/>
          <p:cNvPicPr/>
          <p:nvPr/>
        </p:nvPicPr>
        <p:blipFill>
          <a:blip r:embed="rId7" cstate="print"/>
          <a:srcRect/>
          <a:stretch>
            <a:fillRect/>
          </a:stretch>
        </p:blipFill>
        <p:spPr bwMode="auto">
          <a:xfrm>
            <a:off x="7380312" y="6093296"/>
            <a:ext cx="973794" cy="576064"/>
          </a:xfrm>
          <a:prstGeom prst="rect">
            <a:avLst/>
          </a:prstGeom>
          <a:noFill/>
          <a:ln w="9525">
            <a:noFill/>
            <a:miter lim="800000"/>
            <a:headEnd/>
            <a:tailEnd/>
          </a:ln>
        </p:spPr>
      </p:pic>
      <p:pic>
        <p:nvPicPr>
          <p:cNvPr id="10" name="Immagine 9" descr="Risultati immagini per fiorenzuola di focara"/>
          <p:cNvPicPr/>
          <p:nvPr/>
        </p:nvPicPr>
        <p:blipFill>
          <a:blip r:embed="rId8" cstate="print"/>
          <a:srcRect/>
          <a:stretch>
            <a:fillRect/>
          </a:stretch>
        </p:blipFill>
        <p:spPr bwMode="auto">
          <a:xfrm rot="967579">
            <a:off x="8055225" y="5641896"/>
            <a:ext cx="997170" cy="702461"/>
          </a:xfrm>
          <a:prstGeom prst="rect">
            <a:avLst/>
          </a:prstGeom>
          <a:noFill/>
          <a:ln w="9525">
            <a:noFill/>
            <a:miter lim="800000"/>
            <a:headEnd/>
            <a:tailEnd/>
          </a:ln>
        </p:spPr>
      </p:pic>
      <p:pic>
        <p:nvPicPr>
          <p:cNvPr id="11" name="Immagine 10" descr="Risultati immagini per PENNABILLI FOTO"/>
          <p:cNvPicPr/>
          <p:nvPr/>
        </p:nvPicPr>
        <p:blipFill>
          <a:blip r:embed="rId9" cstate="print"/>
          <a:srcRect/>
          <a:stretch>
            <a:fillRect/>
          </a:stretch>
        </p:blipFill>
        <p:spPr bwMode="auto">
          <a:xfrm>
            <a:off x="5220072" y="5733256"/>
            <a:ext cx="1008112" cy="788148"/>
          </a:xfrm>
          <a:prstGeom prst="rect">
            <a:avLst/>
          </a:prstGeom>
          <a:noFill/>
          <a:ln w="9525">
            <a:noFill/>
            <a:miter lim="800000"/>
            <a:headEnd/>
            <a:tailEnd/>
          </a:ln>
        </p:spPr>
      </p:pic>
      <p:pic>
        <p:nvPicPr>
          <p:cNvPr id="12" name="Immagine 11" descr="Risultati immagini per PENNABILLI FOTO"/>
          <p:cNvPicPr/>
          <p:nvPr/>
        </p:nvPicPr>
        <p:blipFill>
          <a:blip r:embed="rId10" cstate="print"/>
          <a:srcRect/>
          <a:stretch>
            <a:fillRect/>
          </a:stretch>
        </p:blipFill>
        <p:spPr bwMode="auto">
          <a:xfrm>
            <a:off x="6156176" y="6165304"/>
            <a:ext cx="731176" cy="5059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417638"/>
          </a:xfrm>
        </p:spPr>
        <p:txBody>
          <a:bodyPr>
            <a:normAutofit fontScale="90000"/>
          </a:bodyPr>
          <a:lstStyle/>
          <a:p>
            <a:r>
              <a:rPr lang="en-US" sz="8000" dirty="0" smtClean="0">
                <a:solidFill>
                  <a:srgbClr val="000000"/>
                </a:solidFill>
                <a:latin typeface="Baskerville Old Face" pitchFamily="18" charset="0"/>
              </a:rPr>
              <a:t/>
            </a:r>
            <a:br>
              <a:rPr lang="en-US" sz="8000" dirty="0" smtClean="0">
                <a:solidFill>
                  <a:srgbClr val="000000"/>
                </a:solidFill>
                <a:latin typeface="Baskerville Old Face" pitchFamily="18" charset="0"/>
              </a:rPr>
            </a:br>
            <a:r>
              <a:rPr lang="en-US" sz="8000" b="1" dirty="0" smtClean="0">
                <a:solidFill>
                  <a:srgbClr val="000000"/>
                </a:solidFill>
                <a:latin typeface="Baskerville Old Face" pitchFamily="18" charset="0"/>
              </a:rPr>
              <a:t>Free time</a:t>
            </a:r>
            <a:br>
              <a:rPr lang="en-US" sz="8000" b="1" dirty="0" smtClean="0">
                <a:solidFill>
                  <a:srgbClr val="000000"/>
                </a:solidFill>
                <a:latin typeface="Baskerville Old Face" pitchFamily="18" charset="0"/>
              </a:rPr>
            </a:br>
            <a:endParaRPr lang="it-IT" sz="8000" b="1" dirty="0"/>
          </a:p>
        </p:txBody>
      </p:sp>
      <p:sp>
        <p:nvSpPr>
          <p:cNvPr id="3" name="Segnaposto contenuto 2"/>
          <p:cNvSpPr>
            <a:spLocks noGrp="1"/>
          </p:cNvSpPr>
          <p:nvPr>
            <p:ph idx="1"/>
          </p:nvPr>
        </p:nvSpPr>
        <p:spPr/>
        <p:txBody>
          <a:bodyPr>
            <a:normAutofit fontScale="77500" lnSpcReduction="20000"/>
          </a:bodyPr>
          <a:lstStyle/>
          <a:p>
            <a:r>
              <a:rPr lang="en-US" dirty="0" smtClean="0">
                <a:solidFill>
                  <a:srgbClr val="333333"/>
                </a:solidFill>
                <a:latin typeface="Baskerville Old Face" pitchFamily="18" charset="0"/>
              </a:rPr>
              <a:t>True lessons of Italian lifestyle and amusement even in the afternoon and in the evening following our weekly offer:</a:t>
            </a:r>
          </a:p>
          <a:p>
            <a:endParaRPr lang="en-US" dirty="0" smtClean="0">
              <a:solidFill>
                <a:srgbClr val="333333"/>
              </a:solidFill>
              <a:latin typeface="Baskerville Old Face" pitchFamily="18" charset="0"/>
            </a:endParaRPr>
          </a:p>
          <a:p>
            <a:pPr>
              <a:buFont typeface="Arial"/>
              <a:buChar char="•"/>
            </a:pPr>
            <a:r>
              <a:rPr lang="en-US" dirty="0" smtClean="0">
                <a:solidFill>
                  <a:srgbClr val="333333"/>
                </a:solidFill>
                <a:latin typeface="Baskerville Old Face" pitchFamily="18" charset="0"/>
              </a:rPr>
              <a:t>Welcome dinner                           </a:t>
            </a:r>
          </a:p>
          <a:p>
            <a:pPr>
              <a:buFont typeface="Arial"/>
              <a:buChar char="•"/>
            </a:pPr>
            <a:r>
              <a:rPr lang="en-US" dirty="0" smtClean="0">
                <a:solidFill>
                  <a:srgbClr val="333333"/>
                </a:solidFill>
                <a:latin typeface="Baskerville Old Face" pitchFamily="18" charset="0"/>
              </a:rPr>
              <a:t>Old town guided tour</a:t>
            </a:r>
          </a:p>
          <a:p>
            <a:pPr>
              <a:buFont typeface="Arial"/>
              <a:buChar char="•"/>
            </a:pPr>
            <a:r>
              <a:rPr lang="en-US" dirty="0" smtClean="0">
                <a:solidFill>
                  <a:srgbClr val="333333"/>
                </a:solidFill>
                <a:latin typeface="Baskerville Old Face" pitchFamily="18" charset="0"/>
              </a:rPr>
              <a:t>Beach party</a:t>
            </a:r>
          </a:p>
          <a:p>
            <a:pPr>
              <a:buFont typeface="Arial"/>
              <a:buChar char="•"/>
            </a:pPr>
            <a:r>
              <a:rPr lang="en-US" dirty="0" smtClean="0">
                <a:solidFill>
                  <a:srgbClr val="333333"/>
                </a:solidFill>
                <a:latin typeface="Baskerville Old Face" pitchFamily="18" charset="0"/>
              </a:rPr>
              <a:t>Theme party</a:t>
            </a:r>
          </a:p>
          <a:p>
            <a:pPr>
              <a:buFont typeface="Arial"/>
              <a:buChar char="•"/>
            </a:pPr>
            <a:r>
              <a:rPr lang="en-US" dirty="0" smtClean="0">
                <a:solidFill>
                  <a:srgbClr val="333333"/>
                </a:solidFill>
                <a:latin typeface="Baskerville Old Face" pitchFamily="18" charset="0"/>
              </a:rPr>
              <a:t>Disco e Pub</a:t>
            </a:r>
          </a:p>
          <a:p>
            <a:pPr>
              <a:buFont typeface="Arial"/>
              <a:buChar char="•"/>
            </a:pPr>
            <a:r>
              <a:rPr lang="en-US" dirty="0" smtClean="0">
                <a:solidFill>
                  <a:srgbClr val="333333"/>
                </a:solidFill>
                <a:latin typeface="Baskerville Old Face" pitchFamily="18" charset="0"/>
              </a:rPr>
              <a:t>Cruises (day and night)</a:t>
            </a:r>
          </a:p>
          <a:p>
            <a:pPr>
              <a:buFont typeface="Arial"/>
              <a:buChar char="•"/>
            </a:pPr>
            <a:r>
              <a:rPr lang="en-US" dirty="0" smtClean="0">
                <a:solidFill>
                  <a:srgbClr val="333333"/>
                </a:solidFill>
                <a:latin typeface="Baskerville Old Face" pitchFamily="18" charset="0"/>
              </a:rPr>
              <a:t>Sports</a:t>
            </a:r>
          </a:p>
          <a:p>
            <a:pPr>
              <a:buFont typeface="Arial"/>
              <a:buChar char="•"/>
            </a:pPr>
            <a:r>
              <a:rPr lang="en-US" dirty="0" smtClean="0">
                <a:solidFill>
                  <a:srgbClr val="333333"/>
                </a:solidFill>
                <a:latin typeface="Baskerville Old Face" pitchFamily="18" charset="0"/>
              </a:rPr>
              <a:t>Beach and sea !! </a:t>
            </a:r>
          </a:p>
          <a:p>
            <a:pPr algn="just">
              <a:buNone/>
            </a:pPr>
            <a:r>
              <a:rPr lang="en-US" dirty="0" smtClean="0">
                <a:solidFill>
                  <a:srgbClr val="333333"/>
                </a:solidFill>
                <a:latin typeface="Trebuchet MS"/>
              </a:rPr>
              <a:t> </a:t>
            </a:r>
          </a:p>
          <a:p>
            <a:endParaRPr lang="it-IT" dirty="0"/>
          </a:p>
        </p:txBody>
      </p:sp>
      <p:pic>
        <p:nvPicPr>
          <p:cNvPr id="1028" name="Picture 4" descr="C:\Users\Utente\Pictures\monumenti\documenti\Immagini\studenti 2014\STUDENTI 2014\FONTANA DI PIAZZA CAVOUR.jpg"/>
          <p:cNvPicPr>
            <a:picLocks noChangeAspect="1" noChangeArrowheads="1"/>
          </p:cNvPicPr>
          <p:nvPr/>
        </p:nvPicPr>
        <p:blipFill>
          <a:blip r:embed="rId3" cstate="print"/>
          <a:srcRect/>
          <a:stretch>
            <a:fillRect/>
          </a:stretch>
        </p:blipFill>
        <p:spPr bwMode="auto">
          <a:xfrm>
            <a:off x="3707904" y="2636912"/>
            <a:ext cx="1224136" cy="936104"/>
          </a:xfrm>
          <a:prstGeom prst="rect">
            <a:avLst/>
          </a:prstGeom>
          <a:noFill/>
        </p:spPr>
      </p:pic>
      <p:pic>
        <p:nvPicPr>
          <p:cNvPr id="1029" name="Picture 5" descr="C:\Users\Utente\Pictures\monumenti\documenti\Immagini\studenti 2014\STUDENTI 2014\TIBERIUS E LE LASAGNE 1.jpg"/>
          <p:cNvPicPr>
            <a:picLocks noChangeAspect="1" noChangeArrowheads="1"/>
          </p:cNvPicPr>
          <p:nvPr/>
        </p:nvPicPr>
        <p:blipFill>
          <a:blip r:embed="rId4" cstate="print"/>
          <a:srcRect/>
          <a:stretch>
            <a:fillRect/>
          </a:stretch>
        </p:blipFill>
        <p:spPr bwMode="auto">
          <a:xfrm>
            <a:off x="4716016" y="3068960"/>
            <a:ext cx="1319808" cy="989856"/>
          </a:xfrm>
          <a:prstGeom prst="rect">
            <a:avLst/>
          </a:prstGeom>
          <a:noFill/>
        </p:spPr>
      </p:pic>
      <p:pic>
        <p:nvPicPr>
          <p:cNvPr id="1030" name="Picture 6" descr="C:\Users\Utente\Pictures\monumenti\documenti\Immagini\foto tiberius 2006\tiberius 2005\2005-08 (ago)\cena insieme.JPG"/>
          <p:cNvPicPr>
            <a:picLocks noChangeAspect="1" noChangeArrowheads="1"/>
          </p:cNvPicPr>
          <p:nvPr/>
        </p:nvPicPr>
        <p:blipFill>
          <a:blip r:embed="rId5" cstate="print"/>
          <a:srcRect/>
          <a:stretch>
            <a:fillRect/>
          </a:stretch>
        </p:blipFill>
        <p:spPr bwMode="auto">
          <a:xfrm>
            <a:off x="6156176" y="2492896"/>
            <a:ext cx="985707" cy="739280"/>
          </a:xfrm>
          <a:prstGeom prst="rect">
            <a:avLst/>
          </a:prstGeom>
          <a:noFill/>
        </p:spPr>
      </p:pic>
      <p:pic>
        <p:nvPicPr>
          <p:cNvPr id="1031" name="Picture 7" descr="C:\Users\Utente\Pictures\monumenti\documenti\Immagini\foto studenti 2007\brasile 2007\foto 2007 036.jpg"/>
          <p:cNvPicPr>
            <a:picLocks noChangeAspect="1" noChangeArrowheads="1"/>
          </p:cNvPicPr>
          <p:nvPr/>
        </p:nvPicPr>
        <p:blipFill>
          <a:blip r:embed="rId6" cstate="print"/>
          <a:srcRect/>
          <a:stretch>
            <a:fillRect/>
          </a:stretch>
        </p:blipFill>
        <p:spPr bwMode="auto">
          <a:xfrm>
            <a:off x="899592" y="5733256"/>
            <a:ext cx="1331640" cy="998668"/>
          </a:xfrm>
          <a:prstGeom prst="rect">
            <a:avLst/>
          </a:prstGeom>
          <a:noFill/>
        </p:spPr>
      </p:pic>
      <p:pic>
        <p:nvPicPr>
          <p:cNvPr id="1032" name="Picture 8" descr="C:\Users\Utente\Pictures\monumenti\documenti\Immagini\foto studenti 2007\brasile 2007\foto 2007 023.jpg"/>
          <p:cNvPicPr>
            <a:picLocks noChangeAspect="1" noChangeArrowheads="1"/>
          </p:cNvPicPr>
          <p:nvPr/>
        </p:nvPicPr>
        <p:blipFill>
          <a:blip r:embed="rId7" cstate="print"/>
          <a:srcRect/>
          <a:stretch>
            <a:fillRect/>
          </a:stretch>
        </p:blipFill>
        <p:spPr bwMode="auto">
          <a:xfrm rot="20743940">
            <a:off x="4355976" y="4653136"/>
            <a:ext cx="1890334" cy="1417663"/>
          </a:xfrm>
          <a:prstGeom prst="rect">
            <a:avLst/>
          </a:prstGeom>
          <a:noFill/>
        </p:spPr>
      </p:pic>
      <p:pic>
        <p:nvPicPr>
          <p:cNvPr id="1033" name="Picture 9"/>
          <p:cNvPicPr>
            <a:picLocks noChangeAspect="1" noChangeArrowheads="1"/>
          </p:cNvPicPr>
          <p:nvPr/>
        </p:nvPicPr>
        <p:blipFill>
          <a:blip r:embed="rId8" cstate="print"/>
          <a:srcRect/>
          <a:stretch>
            <a:fillRect/>
          </a:stretch>
        </p:blipFill>
        <p:spPr bwMode="auto">
          <a:xfrm>
            <a:off x="6156176" y="3356992"/>
            <a:ext cx="1346146" cy="1349896"/>
          </a:xfrm>
          <a:prstGeom prst="rect">
            <a:avLst/>
          </a:prstGeom>
          <a:noFill/>
          <a:ln w="9525">
            <a:noFill/>
            <a:miter lim="800000"/>
            <a:headEnd/>
            <a:tailEnd/>
          </a:ln>
        </p:spPr>
      </p:pic>
      <p:pic>
        <p:nvPicPr>
          <p:cNvPr id="1034" name="Picture 10"/>
          <p:cNvPicPr>
            <a:picLocks noChangeAspect="1" noChangeArrowheads="1"/>
          </p:cNvPicPr>
          <p:nvPr/>
        </p:nvPicPr>
        <p:blipFill>
          <a:blip r:embed="rId9" cstate="print"/>
          <a:srcRect/>
          <a:stretch>
            <a:fillRect/>
          </a:stretch>
        </p:blipFill>
        <p:spPr bwMode="auto">
          <a:xfrm>
            <a:off x="6156176" y="5661248"/>
            <a:ext cx="2357059" cy="1017464"/>
          </a:xfrm>
          <a:prstGeom prst="rect">
            <a:avLst/>
          </a:prstGeom>
          <a:noFill/>
          <a:ln w="9525">
            <a:noFill/>
            <a:miter lim="800000"/>
            <a:headEnd/>
            <a:tailEnd/>
          </a:ln>
        </p:spPr>
      </p:pic>
      <p:pic>
        <p:nvPicPr>
          <p:cNvPr id="1035" name="Picture 11" descr="C:\Users\Utente\Pictures\monumenti\documenti\Immagini\varie anni passati\airone-dx[1].jpg"/>
          <p:cNvPicPr>
            <a:picLocks noChangeAspect="1" noChangeArrowheads="1"/>
          </p:cNvPicPr>
          <p:nvPr/>
        </p:nvPicPr>
        <p:blipFill>
          <a:blip r:embed="rId10" cstate="print"/>
          <a:srcRect/>
          <a:stretch>
            <a:fillRect/>
          </a:stretch>
        </p:blipFill>
        <p:spPr bwMode="auto">
          <a:xfrm>
            <a:off x="3275856" y="3789040"/>
            <a:ext cx="1447800" cy="733425"/>
          </a:xfrm>
          <a:prstGeom prst="rect">
            <a:avLst/>
          </a:prstGeom>
          <a:noFill/>
        </p:spPr>
      </p:pic>
      <p:pic>
        <p:nvPicPr>
          <p:cNvPr id="1036" name="Picture 12" descr="C:\Users\Utente\Pictures\monumenti\documenti\Immagini\varie anni passati\images[6].jpg"/>
          <p:cNvPicPr>
            <a:picLocks noChangeAspect="1" noChangeArrowheads="1"/>
          </p:cNvPicPr>
          <p:nvPr/>
        </p:nvPicPr>
        <p:blipFill>
          <a:blip r:embed="rId11" cstate="print"/>
          <a:srcRect/>
          <a:stretch>
            <a:fillRect/>
          </a:stretch>
        </p:blipFill>
        <p:spPr bwMode="auto">
          <a:xfrm>
            <a:off x="2267744" y="5661248"/>
            <a:ext cx="1190625" cy="885825"/>
          </a:xfrm>
          <a:prstGeom prst="rect">
            <a:avLst/>
          </a:prstGeom>
          <a:noFill/>
        </p:spPr>
      </p:pic>
      <p:pic>
        <p:nvPicPr>
          <p:cNvPr id="1037" name="Picture 13" descr="C:\Users\Utente\Pictures\monumenti\documenti\Immagini\varie anni passati\images[4].jpg"/>
          <p:cNvPicPr>
            <a:picLocks noChangeAspect="1" noChangeArrowheads="1"/>
          </p:cNvPicPr>
          <p:nvPr/>
        </p:nvPicPr>
        <p:blipFill>
          <a:blip r:embed="rId12" cstate="print"/>
          <a:srcRect/>
          <a:stretch>
            <a:fillRect/>
          </a:stretch>
        </p:blipFill>
        <p:spPr bwMode="auto">
          <a:xfrm>
            <a:off x="3707904" y="5733256"/>
            <a:ext cx="1152525" cy="866775"/>
          </a:xfrm>
          <a:prstGeom prst="rect">
            <a:avLst/>
          </a:prstGeom>
          <a:noFill/>
        </p:spPr>
      </p:pic>
      <p:pic>
        <p:nvPicPr>
          <p:cNvPr id="1038" name="Picture 14" descr="C:\Users\Utente\Pictures\monumenti\documenti\Immagini\varie anni passati\tiberius 2009 4.jpg"/>
          <p:cNvPicPr>
            <a:picLocks noChangeAspect="1" noChangeArrowheads="1"/>
          </p:cNvPicPr>
          <p:nvPr/>
        </p:nvPicPr>
        <p:blipFill>
          <a:blip r:embed="rId13" cstate="print"/>
          <a:srcRect/>
          <a:stretch>
            <a:fillRect/>
          </a:stretch>
        </p:blipFill>
        <p:spPr bwMode="auto">
          <a:xfrm rot="1012745">
            <a:off x="7544429" y="2556918"/>
            <a:ext cx="1054349" cy="790898"/>
          </a:xfrm>
          <a:prstGeom prst="rect">
            <a:avLst/>
          </a:prstGeom>
          <a:noFill/>
        </p:spPr>
      </p:pic>
      <p:pic>
        <p:nvPicPr>
          <p:cNvPr id="1039" name="Picture 15" descr="C:\Users\Utente\Pictures\monumenti\documenti\Immagini\varie anni passati\pranzo in giardino.jpg"/>
          <p:cNvPicPr>
            <a:picLocks noChangeAspect="1" noChangeArrowheads="1"/>
          </p:cNvPicPr>
          <p:nvPr/>
        </p:nvPicPr>
        <p:blipFill>
          <a:blip r:embed="rId14" cstate="print"/>
          <a:srcRect/>
          <a:stretch>
            <a:fillRect/>
          </a:stretch>
        </p:blipFill>
        <p:spPr bwMode="auto">
          <a:xfrm>
            <a:off x="7668344" y="3356992"/>
            <a:ext cx="1219200" cy="914400"/>
          </a:xfrm>
          <a:prstGeom prst="rect">
            <a:avLst/>
          </a:prstGeom>
          <a:noFill/>
        </p:spPr>
      </p:pic>
      <p:pic>
        <p:nvPicPr>
          <p:cNvPr id="1040" name="Picture 16" descr="C:\Users\Utente\Pictures\monumenti\documenti\Immagini\varie anni passati\all'alba tiberius.jpg"/>
          <p:cNvPicPr>
            <a:picLocks noChangeAspect="1" noChangeArrowheads="1"/>
          </p:cNvPicPr>
          <p:nvPr/>
        </p:nvPicPr>
        <p:blipFill>
          <a:blip r:embed="rId15" cstate="print"/>
          <a:srcRect/>
          <a:stretch>
            <a:fillRect/>
          </a:stretch>
        </p:blipFill>
        <p:spPr bwMode="auto">
          <a:xfrm>
            <a:off x="3059832" y="4941168"/>
            <a:ext cx="1148359" cy="8612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solidFill>
                  <a:schemeClr val="accent5">
                    <a:lumMod val="50000"/>
                  </a:schemeClr>
                </a:solidFill>
                <a:latin typeface="Baskerville Old Face" pitchFamily="18" charset="0"/>
              </a:rPr>
              <a:t>6 </a:t>
            </a:r>
            <a:r>
              <a:rPr lang="it-IT" sz="5400" b="1" dirty="0" err="1" smtClean="0">
                <a:solidFill>
                  <a:schemeClr val="accent5">
                    <a:lumMod val="50000"/>
                  </a:schemeClr>
                </a:solidFill>
                <a:latin typeface="Baskerville Old Face" pitchFamily="18" charset="0"/>
              </a:rPr>
              <a:t>levels</a:t>
            </a:r>
            <a:r>
              <a:rPr lang="it-IT" sz="5400" b="1" dirty="0" smtClean="0">
                <a:solidFill>
                  <a:schemeClr val="accent5">
                    <a:lumMod val="50000"/>
                  </a:schemeClr>
                </a:solidFill>
                <a:latin typeface="Baskerville Old Face" pitchFamily="18" charset="0"/>
              </a:rPr>
              <a:t> </a:t>
            </a:r>
            <a:r>
              <a:rPr lang="it-IT" sz="5400" b="1" dirty="0" err="1" smtClean="0">
                <a:solidFill>
                  <a:schemeClr val="accent5">
                    <a:lumMod val="50000"/>
                  </a:schemeClr>
                </a:solidFill>
                <a:latin typeface="Baskerville Old Face" pitchFamily="18" charset="0"/>
              </a:rPr>
              <a:t>of</a:t>
            </a:r>
            <a:r>
              <a:rPr lang="it-IT" sz="5400" b="1" dirty="0" smtClean="0">
                <a:solidFill>
                  <a:schemeClr val="accent5">
                    <a:lumMod val="50000"/>
                  </a:schemeClr>
                </a:solidFill>
                <a:latin typeface="Baskerville Old Face" pitchFamily="18" charset="0"/>
              </a:rPr>
              <a:t> </a:t>
            </a:r>
            <a:r>
              <a:rPr lang="it-IT" sz="5400" b="1" dirty="0" err="1" smtClean="0">
                <a:solidFill>
                  <a:schemeClr val="accent5">
                    <a:lumMod val="50000"/>
                  </a:schemeClr>
                </a:solidFill>
                <a:latin typeface="Baskerville Old Face" pitchFamily="18" charset="0"/>
              </a:rPr>
              <a:t>knowledge</a:t>
            </a:r>
            <a:endParaRPr lang="it-IT" sz="5400" b="1" dirty="0">
              <a:solidFill>
                <a:schemeClr val="accent5">
                  <a:lumMod val="50000"/>
                </a:schemeClr>
              </a:solidFill>
              <a:latin typeface="Baskerville Old Face" pitchFamily="18" charset="0"/>
            </a:endParaRPr>
          </a:p>
        </p:txBody>
      </p:sp>
      <p:sp>
        <p:nvSpPr>
          <p:cNvPr id="3" name="Segnaposto contenuto 2"/>
          <p:cNvSpPr>
            <a:spLocks noGrp="1"/>
          </p:cNvSpPr>
          <p:nvPr>
            <p:ph idx="1"/>
          </p:nvPr>
        </p:nvSpPr>
        <p:spPr/>
        <p:txBody>
          <a:bodyPr>
            <a:normAutofit fontScale="55000" lnSpcReduction="20000"/>
          </a:bodyPr>
          <a:lstStyle/>
          <a:p>
            <a:r>
              <a:rPr lang="en-US" b="1" dirty="0" smtClean="0">
                <a:latin typeface="Baskerville Old Face" pitchFamily="18" charset="0"/>
              </a:rPr>
              <a:t>The CEFR: transparent, coherent and comprehensive</a:t>
            </a:r>
          </a:p>
          <a:p>
            <a:r>
              <a:rPr lang="en-US" dirty="0" smtClean="0">
                <a:latin typeface="Baskerville Old Face" pitchFamily="18" charset="0"/>
              </a:rPr>
              <a:t>The result of over twenty years of research, the </a:t>
            </a:r>
            <a:r>
              <a:rPr lang="en-US" i="1" dirty="0" smtClean="0">
                <a:latin typeface="Baskerville Old Face" pitchFamily="18" charset="0"/>
              </a:rPr>
              <a:t>Common European Framework of Reference for Languages: Learning, teaching, assessment</a:t>
            </a:r>
            <a:r>
              <a:rPr lang="en-US" dirty="0" smtClean="0">
                <a:latin typeface="Baskerville Old Face" pitchFamily="18" charset="0"/>
              </a:rPr>
              <a:t> (CEFR) is exactly what its title says it is: a framework of reference. It was designed to provide a transparent, coherent and comprehensive basis for the elaboration of language syllabuses and curriculum guidelines, the design of teaching and learning materials, and the assessment of foreign language proficiency. It is used in Europe but also in other continents and is now available in </a:t>
            </a:r>
            <a:r>
              <a:rPr lang="en-US" dirty="0" smtClean="0">
                <a:latin typeface="Baskerville Old Face" pitchFamily="18" charset="0"/>
                <a:hlinkClick r:id="rId2"/>
              </a:rPr>
              <a:t> 40 languages</a:t>
            </a:r>
            <a:r>
              <a:rPr lang="en-US" dirty="0" smtClean="0">
                <a:latin typeface="Baskerville Old Face" pitchFamily="18" charset="0"/>
              </a:rPr>
              <a:t>.</a:t>
            </a:r>
          </a:p>
          <a:p>
            <a:r>
              <a:rPr lang="en-US" b="1" dirty="0" smtClean="0">
                <a:latin typeface="Baskerville Old Face" pitchFamily="18" charset="0"/>
              </a:rPr>
              <a:t> Six levels of foreign language proficiency</a:t>
            </a:r>
          </a:p>
          <a:p>
            <a:r>
              <a:rPr lang="en-US" dirty="0" smtClean="0">
                <a:latin typeface="Baskerville Old Face" pitchFamily="18" charset="0"/>
              </a:rPr>
              <a:t>The CEFR describes foreign language proficiency at six levels: A1 and A2, B1 and B2, C1 and C2. It also defines three ‘plus’ levels (A2+, B1+, B2+). Based on empirical research and widespread consultation, this scheme makes it possible to compare tests and examinations across languages and national boundaries (see the section “</a:t>
            </a:r>
            <a:r>
              <a:rPr lang="en-US" b="1" i="1" dirty="0" smtClean="0">
                <a:latin typeface="Baskerville Old Face" pitchFamily="18" charset="0"/>
                <a:hlinkClick r:id="rId3"/>
              </a:rPr>
              <a:t>The CEFR and language examinations: a toolkit</a:t>
            </a:r>
            <a:r>
              <a:rPr lang="en-US" dirty="0" smtClean="0">
                <a:latin typeface="Baskerville Old Face" pitchFamily="18" charset="0"/>
              </a:rPr>
              <a:t>”). It also provides a basis for </a:t>
            </a:r>
            <a:r>
              <a:rPr lang="en-US" dirty="0" err="1" smtClean="0">
                <a:latin typeface="Baskerville Old Face" pitchFamily="18" charset="0"/>
              </a:rPr>
              <a:t>recognising</a:t>
            </a:r>
            <a:r>
              <a:rPr lang="en-US" dirty="0" smtClean="0">
                <a:latin typeface="Baskerville Old Face" pitchFamily="18" charset="0"/>
              </a:rPr>
              <a:t> language qualifications and thus facilitating educational and occupational mobility.</a:t>
            </a:r>
          </a:p>
          <a:p>
            <a:r>
              <a:rPr lang="en-US" dirty="0" smtClean="0">
                <a:latin typeface="Baskerville Old Face" pitchFamily="18" charset="0"/>
              </a:rPr>
              <a:t>The CEFR’s illustrative scales of “can do” descriptors are available in a </a:t>
            </a:r>
            <a:r>
              <a:rPr lang="en-US" dirty="0" smtClean="0">
                <a:latin typeface="Baskerville Old Face" pitchFamily="18" charset="0"/>
                <a:hlinkClick r:id="rId4"/>
              </a:rPr>
              <a:t>bank of descriptors</a:t>
            </a:r>
            <a:r>
              <a:rPr lang="en-US" dirty="0" smtClean="0">
                <a:latin typeface="Baskerville Old Face" pitchFamily="18" charset="0"/>
              </a:rPr>
              <a:t> together with many other related descriptors.</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0"/>
            <a:ext cx="4032448" cy="1052736"/>
          </a:xfrm>
        </p:spPr>
        <p:txBody>
          <a:bodyPr>
            <a:noAutofit/>
          </a:bodyPr>
          <a:lstStyle/>
          <a:p>
            <a:r>
              <a:rPr lang="it-IT" b="1" dirty="0" smtClean="0"/>
              <a:t/>
            </a:r>
            <a:br>
              <a:rPr lang="it-IT" b="1" dirty="0" smtClean="0"/>
            </a:br>
            <a:r>
              <a:rPr lang="it-IT" b="1" dirty="0" err="1" smtClean="0">
                <a:solidFill>
                  <a:schemeClr val="accent5">
                    <a:lumMod val="50000"/>
                  </a:schemeClr>
                </a:solidFill>
                <a:latin typeface="Baskerville Old Face" pitchFamily="18" charset="0"/>
              </a:rPr>
              <a:t>Level</a:t>
            </a:r>
            <a:r>
              <a:rPr lang="it-IT" b="1" dirty="0" smtClean="0">
                <a:solidFill>
                  <a:schemeClr val="accent5">
                    <a:lumMod val="50000"/>
                  </a:schemeClr>
                </a:solidFill>
                <a:latin typeface="Baskerville Old Face" pitchFamily="18" charset="0"/>
              </a:rPr>
              <a:t> </a:t>
            </a:r>
            <a:r>
              <a:rPr lang="it-IT" b="1" dirty="0" err="1" smtClean="0">
                <a:solidFill>
                  <a:schemeClr val="accent5">
                    <a:lumMod val="50000"/>
                  </a:schemeClr>
                </a:solidFill>
                <a:latin typeface="Baskerville Old Face" pitchFamily="18" charset="0"/>
              </a:rPr>
              <a:t>group</a:t>
            </a:r>
            <a:r>
              <a:rPr lang="it-IT" b="1" dirty="0" smtClean="0">
                <a:latin typeface="Baskerville Old Face" pitchFamily="18" charset="0"/>
              </a:rPr>
              <a:t/>
            </a:r>
            <a:br>
              <a:rPr lang="it-IT" b="1" dirty="0" smtClean="0">
                <a:latin typeface="Baskerville Old Face" pitchFamily="18" charset="0"/>
              </a:rPr>
            </a:br>
            <a:endParaRPr lang="it-IT" dirty="0">
              <a:latin typeface="Baskerville Old Face" pitchFamily="18" charset="0"/>
            </a:endParaRPr>
          </a:p>
        </p:txBody>
      </p:sp>
      <p:sp>
        <p:nvSpPr>
          <p:cNvPr id="3" name="Segnaposto contenuto 2"/>
          <p:cNvSpPr>
            <a:spLocks noGrp="1"/>
          </p:cNvSpPr>
          <p:nvPr>
            <p:ph idx="1"/>
          </p:nvPr>
        </p:nvSpPr>
        <p:spPr>
          <a:xfrm>
            <a:off x="467544" y="836712"/>
            <a:ext cx="8507288" cy="5832648"/>
          </a:xfrm>
        </p:spPr>
        <p:txBody>
          <a:bodyPr>
            <a:normAutofit fontScale="25000" lnSpcReduction="20000"/>
          </a:bodyPr>
          <a:lstStyle/>
          <a:p>
            <a:endParaRPr lang="it-IT" sz="3600" dirty="0" smtClean="0"/>
          </a:p>
          <a:p>
            <a:r>
              <a:rPr lang="it-IT" sz="5600" b="1" dirty="0" smtClean="0">
                <a:latin typeface="Baskerville Old Face" pitchFamily="18" charset="0"/>
              </a:rPr>
              <a:t>A    </a:t>
            </a:r>
            <a:r>
              <a:rPr lang="it-IT" sz="5600" b="1" dirty="0" err="1" smtClean="0">
                <a:latin typeface="Baskerville Old Face" pitchFamily="18" charset="0"/>
              </a:rPr>
              <a:t>Basic</a:t>
            </a:r>
            <a:r>
              <a:rPr lang="it-IT" sz="5600" b="1" dirty="0" smtClean="0">
                <a:latin typeface="Baskerville Old Face" pitchFamily="18" charset="0"/>
              </a:rPr>
              <a:t> </a:t>
            </a:r>
            <a:r>
              <a:rPr lang="it-IT" sz="5600" b="1" dirty="0" err="1" smtClean="0">
                <a:latin typeface="Baskerville Old Face" pitchFamily="18" charset="0"/>
              </a:rPr>
              <a:t>user</a:t>
            </a:r>
            <a:endParaRPr lang="it-IT" sz="5600" dirty="0" smtClean="0">
              <a:latin typeface="Baskerville Old Face" pitchFamily="18" charset="0"/>
            </a:endParaRPr>
          </a:p>
          <a:p>
            <a:pPr>
              <a:buNone/>
            </a:pPr>
            <a:r>
              <a:rPr lang="it-IT" sz="4400" b="1" dirty="0" smtClean="0">
                <a:latin typeface="Baskerville Old Face" pitchFamily="18" charset="0"/>
              </a:rPr>
              <a:t>A1</a:t>
            </a:r>
            <a:endParaRPr lang="it-IT" sz="4400" dirty="0" smtClean="0">
              <a:latin typeface="Baskerville Old Face" pitchFamily="18" charset="0"/>
            </a:endParaRPr>
          </a:p>
          <a:p>
            <a:r>
              <a:rPr lang="it-IT" sz="4000" b="1" dirty="0" err="1" smtClean="0">
                <a:latin typeface="Baskerville Old Face" pitchFamily="18" charset="0"/>
              </a:rPr>
              <a:t>Breakthrough</a:t>
            </a:r>
            <a:r>
              <a:rPr lang="it-IT" sz="4000" b="1" dirty="0" smtClean="0">
                <a:latin typeface="Baskerville Old Face" pitchFamily="18" charset="0"/>
              </a:rPr>
              <a:t> or </a:t>
            </a:r>
            <a:r>
              <a:rPr lang="it-IT" sz="4000" b="1" dirty="0" err="1" smtClean="0">
                <a:latin typeface="Baskerville Old Face" pitchFamily="18" charset="0"/>
              </a:rPr>
              <a:t>beginner</a:t>
            </a:r>
            <a:endParaRPr lang="it-IT" sz="4000" dirty="0" smtClean="0">
              <a:latin typeface="Baskerville Old Face" pitchFamily="18" charset="0"/>
            </a:endParaRPr>
          </a:p>
          <a:p>
            <a:pPr lvl="0"/>
            <a:r>
              <a:rPr lang="en-US" sz="3600" dirty="0" smtClean="0">
                <a:latin typeface="Baskerville Old Face" pitchFamily="18" charset="0"/>
              </a:rPr>
              <a:t>Can understand and use familiar everyday expressions and very basic phrases aimed at the satisfaction of needs of a concrete type.</a:t>
            </a:r>
            <a:endParaRPr lang="it-IT" sz="3600" dirty="0" smtClean="0">
              <a:latin typeface="Baskerville Old Face" pitchFamily="18" charset="0"/>
            </a:endParaRPr>
          </a:p>
          <a:p>
            <a:pPr lvl="0"/>
            <a:r>
              <a:rPr lang="en-US" sz="3600" dirty="0" smtClean="0">
                <a:latin typeface="Baskerville Old Face" pitchFamily="18" charset="0"/>
              </a:rPr>
              <a:t>Can introduce themselves and others and can ask and answer questions about personal details such as where he/she lives, people they know and things they have.</a:t>
            </a:r>
            <a:endParaRPr lang="it-IT" sz="3600" dirty="0" smtClean="0">
              <a:latin typeface="Baskerville Old Face" pitchFamily="18" charset="0"/>
            </a:endParaRPr>
          </a:p>
          <a:p>
            <a:pPr lvl="0"/>
            <a:r>
              <a:rPr lang="en-US" sz="3600" dirty="0" smtClean="0">
                <a:latin typeface="Baskerville Old Face" pitchFamily="18" charset="0"/>
              </a:rPr>
              <a:t>Can interact in a simple way provided the other person talks slowly and clearly and is prepared to help.</a:t>
            </a:r>
            <a:endParaRPr lang="it-IT" sz="3600" dirty="0" smtClean="0">
              <a:latin typeface="Baskerville Old Face" pitchFamily="18" charset="0"/>
            </a:endParaRPr>
          </a:p>
          <a:p>
            <a:pPr>
              <a:buNone/>
            </a:pPr>
            <a:r>
              <a:rPr lang="it-IT" sz="4400" b="1" dirty="0" smtClean="0">
                <a:latin typeface="Baskerville Old Face" pitchFamily="18" charset="0"/>
              </a:rPr>
              <a:t>A2</a:t>
            </a:r>
            <a:endParaRPr lang="it-IT" sz="4400" dirty="0" smtClean="0">
              <a:latin typeface="Baskerville Old Face" pitchFamily="18" charset="0"/>
            </a:endParaRPr>
          </a:p>
          <a:p>
            <a:r>
              <a:rPr lang="it-IT" sz="4000" b="1" dirty="0" smtClean="0">
                <a:latin typeface="Baskerville Old Face" pitchFamily="18" charset="0"/>
              </a:rPr>
              <a:t>Way stage or </a:t>
            </a:r>
            <a:r>
              <a:rPr lang="it-IT" sz="4000" b="1" dirty="0" err="1" smtClean="0">
                <a:latin typeface="Baskerville Old Face" pitchFamily="18" charset="0"/>
              </a:rPr>
              <a:t>elementary</a:t>
            </a:r>
            <a:endParaRPr lang="it-IT" sz="4000" dirty="0" smtClean="0">
              <a:latin typeface="Baskerville Old Face" pitchFamily="18" charset="0"/>
            </a:endParaRPr>
          </a:p>
          <a:p>
            <a:pPr lvl="0"/>
            <a:r>
              <a:rPr lang="en-US" sz="3600" dirty="0" smtClean="0">
                <a:latin typeface="Baskerville Old Face" pitchFamily="18" charset="0"/>
              </a:rPr>
              <a:t>Can understand sentences and frequently used expressions related to areas of most immediate relevance (e.g. very basic personal and family information, shopping, local geography, employment).</a:t>
            </a:r>
            <a:endParaRPr lang="it-IT" sz="3600" dirty="0" smtClean="0">
              <a:latin typeface="Baskerville Old Face" pitchFamily="18" charset="0"/>
            </a:endParaRPr>
          </a:p>
          <a:p>
            <a:pPr lvl="0"/>
            <a:r>
              <a:rPr lang="en-US" sz="3600" dirty="0" smtClean="0">
                <a:latin typeface="Baskerville Old Face" pitchFamily="18" charset="0"/>
              </a:rPr>
              <a:t>Can communicate in simple and routine tasks requiring a simple and direct exchange of information on familiar and routine matters.</a:t>
            </a:r>
            <a:endParaRPr lang="it-IT" sz="3600" dirty="0" smtClean="0">
              <a:latin typeface="Baskerville Old Face" pitchFamily="18" charset="0"/>
            </a:endParaRPr>
          </a:p>
          <a:p>
            <a:pPr lvl="0"/>
            <a:r>
              <a:rPr lang="en-US" sz="3600" dirty="0" smtClean="0">
                <a:latin typeface="Baskerville Old Face" pitchFamily="18" charset="0"/>
              </a:rPr>
              <a:t>Can describe in simple terms aspects of their background, immediate environment and matters in areas of immediate need.</a:t>
            </a:r>
          </a:p>
          <a:p>
            <a:pPr lvl="0"/>
            <a:endParaRPr lang="it-IT" sz="3600" dirty="0" smtClean="0">
              <a:latin typeface="Baskerville Old Face" pitchFamily="18" charset="0"/>
            </a:endParaRPr>
          </a:p>
          <a:p>
            <a:r>
              <a:rPr lang="it-IT" sz="5600" b="1" dirty="0" smtClean="0">
                <a:latin typeface="Baskerville Old Face" pitchFamily="18" charset="0"/>
              </a:rPr>
              <a:t>B  </a:t>
            </a:r>
            <a:r>
              <a:rPr lang="it-IT" sz="5600" b="1" dirty="0" err="1" smtClean="0">
                <a:latin typeface="Baskerville Old Face" pitchFamily="18" charset="0"/>
              </a:rPr>
              <a:t>Independent</a:t>
            </a:r>
            <a:r>
              <a:rPr lang="it-IT" sz="5600" b="1" dirty="0" smtClean="0">
                <a:latin typeface="Baskerville Old Face" pitchFamily="18" charset="0"/>
              </a:rPr>
              <a:t> </a:t>
            </a:r>
            <a:r>
              <a:rPr lang="it-IT" sz="5600" b="1" dirty="0" err="1" smtClean="0">
                <a:latin typeface="Baskerville Old Face" pitchFamily="18" charset="0"/>
              </a:rPr>
              <a:t>user</a:t>
            </a:r>
            <a:endParaRPr lang="it-IT" sz="5600" dirty="0" smtClean="0">
              <a:latin typeface="Baskerville Old Face" pitchFamily="18" charset="0"/>
            </a:endParaRPr>
          </a:p>
          <a:p>
            <a:pPr>
              <a:buNone/>
            </a:pPr>
            <a:r>
              <a:rPr lang="it-IT" sz="4400" b="1" dirty="0" smtClean="0">
                <a:latin typeface="Baskerville Old Face" pitchFamily="18" charset="0"/>
              </a:rPr>
              <a:t>B1</a:t>
            </a:r>
            <a:endParaRPr lang="it-IT" sz="4400" dirty="0" smtClean="0">
              <a:latin typeface="Baskerville Old Face" pitchFamily="18" charset="0"/>
            </a:endParaRPr>
          </a:p>
          <a:p>
            <a:r>
              <a:rPr lang="it-IT" sz="4000" b="1" dirty="0" err="1" smtClean="0">
                <a:latin typeface="Baskerville Old Face" pitchFamily="18" charset="0"/>
              </a:rPr>
              <a:t>Threshold</a:t>
            </a:r>
            <a:r>
              <a:rPr lang="it-IT" sz="4000" b="1" dirty="0" smtClean="0">
                <a:latin typeface="Baskerville Old Face" pitchFamily="18" charset="0"/>
              </a:rPr>
              <a:t> or intermediate</a:t>
            </a:r>
            <a:endParaRPr lang="it-IT" sz="4000" dirty="0" smtClean="0">
              <a:latin typeface="Baskerville Old Face" pitchFamily="18" charset="0"/>
            </a:endParaRPr>
          </a:p>
          <a:p>
            <a:pPr lvl="0"/>
            <a:r>
              <a:rPr lang="en-US" sz="3600" dirty="0" smtClean="0">
                <a:latin typeface="Baskerville Old Face" pitchFamily="18" charset="0"/>
              </a:rPr>
              <a:t>Can understand the main points of clear standard input on familiar matters regularly encountered in work, school, leisure, etc.</a:t>
            </a:r>
            <a:endParaRPr lang="it-IT" sz="3600" dirty="0" smtClean="0">
              <a:latin typeface="Baskerville Old Face" pitchFamily="18" charset="0"/>
            </a:endParaRPr>
          </a:p>
          <a:p>
            <a:pPr lvl="0"/>
            <a:r>
              <a:rPr lang="en-US" sz="3600" dirty="0" smtClean="0">
                <a:latin typeface="Baskerville Old Face" pitchFamily="18" charset="0"/>
              </a:rPr>
              <a:t>Can deal with most situations likely to arise while travelling in an area where the language is spoken.</a:t>
            </a:r>
            <a:endParaRPr lang="it-IT" sz="3600" dirty="0" smtClean="0">
              <a:latin typeface="Baskerville Old Face" pitchFamily="18" charset="0"/>
            </a:endParaRPr>
          </a:p>
          <a:p>
            <a:pPr lvl="0"/>
            <a:r>
              <a:rPr lang="en-US" sz="3600" dirty="0" smtClean="0">
                <a:latin typeface="Baskerville Old Face" pitchFamily="18" charset="0"/>
              </a:rPr>
              <a:t>Can produce simple connected text on topics that are familiar or of personal interest.</a:t>
            </a:r>
            <a:endParaRPr lang="it-IT" sz="3600" dirty="0" smtClean="0">
              <a:latin typeface="Baskerville Old Face" pitchFamily="18" charset="0"/>
            </a:endParaRPr>
          </a:p>
          <a:p>
            <a:pPr lvl="0"/>
            <a:r>
              <a:rPr lang="en-US" sz="3600" dirty="0" smtClean="0">
                <a:latin typeface="Baskerville Old Face" pitchFamily="18" charset="0"/>
              </a:rPr>
              <a:t>Can describe experiences and events, dreams, hopes and ambitions and briefly give reasons and explanations for opinions and plans.</a:t>
            </a:r>
            <a:endParaRPr lang="it-IT" sz="3600" dirty="0" smtClean="0">
              <a:latin typeface="Baskerville Old Face" pitchFamily="18" charset="0"/>
            </a:endParaRPr>
          </a:p>
          <a:p>
            <a:pPr>
              <a:buNone/>
            </a:pPr>
            <a:r>
              <a:rPr lang="it-IT" sz="4400" b="1" dirty="0" smtClean="0">
                <a:latin typeface="Baskerville Old Face" pitchFamily="18" charset="0"/>
              </a:rPr>
              <a:t>B2</a:t>
            </a:r>
            <a:endParaRPr lang="it-IT" sz="4400" dirty="0" smtClean="0">
              <a:latin typeface="Baskerville Old Face" pitchFamily="18" charset="0"/>
            </a:endParaRPr>
          </a:p>
          <a:p>
            <a:r>
              <a:rPr lang="it-IT" sz="4000" b="1" dirty="0" err="1" smtClean="0">
                <a:latin typeface="Baskerville Old Face" pitchFamily="18" charset="0"/>
              </a:rPr>
              <a:t>Vantage</a:t>
            </a:r>
            <a:r>
              <a:rPr lang="it-IT" sz="4000" b="1" dirty="0" smtClean="0">
                <a:latin typeface="Baskerville Old Face" pitchFamily="18" charset="0"/>
              </a:rPr>
              <a:t> or upper intermediate</a:t>
            </a:r>
            <a:endParaRPr lang="it-IT" sz="4000" dirty="0" smtClean="0">
              <a:latin typeface="Baskerville Old Face" pitchFamily="18" charset="0"/>
            </a:endParaRPr>
          </a:p>
          <a:p>
            <a:pPr lvl="0"/>
            <a:r>
              <a:rPr lang="en-US" sz="3600" dirty="0" smtClean="0">
                <a:latin typeface="Baskerville Old Face" pitchFamily="18" charset="0"/>
              </a:rPr>
              <a:t>Can understand the main ideas of complex text on both concrete and abstract topics, including technical discussions in their field of specialization.</a:t>
            </a:r>
            <a:endParaRPr lang="it-IT" sz="3600" dirty="0" smtClean="0">
              <a:latin typeface="Baskerville Old Face" pitchFamily="18" charset="0"/>
            </a:endParaRPr>
          </a:p>
          <a:p>
            <a:pPr lvl="0"/>
            <a:r>
              <a:rPr lang="en-US" sz="3600" dirty="0" smtClean="0">
                <a:latin typeface="Baskerville Old Face" pitchFamily="18" charset="0"/>
              </a:rPr>
              <a:t>Can interact with a degree of fluency and spontaneity that makes regular interaction with native speakers quite possible without strain for either party.</a:t>
            </a:r>
            <a:endParaRPr lang="it-IT" sz="3600" dirty="0" smtClean="0">
              <a:latin typeface="Baskerville Old Face" pitchFamily="18" charset="0"/>
            </a:endParaRPr>
          </a:p>
          <a:p>
            <a:pPr lvl="0"/>
            <a:r>
              <a:rPr lang="en-US" sz="3600" dirty="0" smtClean="0">
                <a:latin typeface="Baskerville Old Face" pitchFamily="18" charset="0"/>
              </a:rPr>
              <a:t>Can produce clear, detailed text on a wide range of subjects and explain a viewpoint on a topical issue giving the advantages and disadvantages of various options.</a:t>
            </a:r>
          </a:p>
          <a:p>
            <a:pPr lvl="0"/>
            <a:endParaRPr lang="it-IT" sz="3600" dirty="0" smtClean="0">
              <a:latin typeface="Baskerville Old Face" pitchFamily="18" charset="0"/>
            </a:endParaRPr>
          </a:p>
          <a:p>
            <a:r>
              <a:rPr lang="it-IT" sz="5600" b="1" dirty="0" smtClean="0">
                <a:latin typeface="Baskerville Old Face" pitchFamily="18" charset="0"/>
              </a:rPr>
              <a:t>C   </a:t>
            </a:r>
            <a:r>
              <a:rPr lang="it-IT" sz="5600" b="1" dirty="0" err="1" smtClean="0">
                <a:latin typeface="Baskerville Old Face" pitchFamily="18" charset="0"/>
              </a:rPr>
              <a:t>Proficient</a:t>
            </a:r>
            <a:r>
              <a:rPr lang="it-IT" sz="5600" b="1" dirty="0" smtClean="0">
                <a:latin typeface="Baskerville Old Face" pitchFamily="18" charset="0"/>
              </a:rPr>
              <a:t> </a:t>
            </a:r>
            <a:r>
              <a:rPr lang="it-IT" sz="5600" b="1" dirty="0" err="1" smtClean="0">
                <a:latin typeface="Baskerville Old Face" pitchFamily="18" charset="0"/>
              </a:rPr>
              <a:t>user</a:t>
            </a:r>
            <a:endParaRPr lang="it-IT" sz="5600" dirty="0" smtClean="0">
              <a:latin typeface="Baskerville Old Face" pitchFamily="18" charset="0"/>
            </a:endParaRPr>
          </a:p>
          <a:p>
            <a:pPr>
              <a:buNone/>
            </a:pPr>
            <a:r>
              <a:rPr lang="it-IT" sz="4400" b="1" dirty="0" smtClean="0">
                <a:latin typeface="Baskerville Old Face" pitchFamily="18" charset="0"/>
              </a:rPr>
              <a:t>C1</a:t>
            </a:r>
            <a:endParaRPr lang="it-IT" sz="4400" dirty="0" smtClean="0">
              <a:latin typeface="Baskerville Old Face" pitchFamily="18" charset="0"/>
            </a:endParaRPr>
          </a:p>
          <a:p>
            <a:r>
              <a:rPr lang="en-US" sz="4000" b="1" dirty="0" smtClean="0">
                <a:latin typeface="Baskerville Old Face" pitchFamily="18" charset="0"/>
              </a:rPr>
              <a:t>Effective operational proficiency or advanced</a:t>
            </a:r>
            <a:endParaRPr lang="it-IT" sz="4000" dirty="0" smtClean="0">
              <a:latin typeface="Baskerville Old Face" pitchFamily="18" charset="0"/>
            </a:endParaRPr>
          </a:p>
          <a:p>
            <a:pPr lvl="0"/>
            <a:r>
              <a:rPr lang="en-US" sz="3600" dirty="0" smtClean="0">
                <a:latin typeface="Baskerville Old Face" pitchFamily="18" charset="0"/>
              </a:rPr>
              <a:t>Can understand a wide range of demanding, longer clauses, and recognize implicit meaning.</a:t>
            </a:r>
            <a:endParaRPr lang="it-IT" sz="3600" dirty="0" smtClean="0">
              <a:latin typeface="Baskerville Old Face" pitchFamily="18" charset="0"/>
            </a:endParaRPr>
          </a:p>
          <a:p>
            <a:pPr lvl="0"/>
            <a:r>
              <a:rPr lang="en-US" sz="3600" dirty="0" smtClean="0">
                <a:latin typeface="Baskerville Old Face" pitchFamily="18" charset="0"/>
              </a:rPr>
              <a:t>Can express ideas fluently and spontaneously without much obvious searching for expressions.</a:t>
            </a:r>
            <a:endParaRPr lang="it-IT" sz="3600" dirty="0" smtClean="0">
              <a:latin typeface="Baskerville Old Face" pitchFamily="18" charset="0"/>
            </a:endParaRPr>
          </a:p>
          <a:p>
            <a:pPr lvl="0"/>
            <a:r>
              <a:rPr lang="en-US" sz="3600" dirty="0" smtClean="0">
                <a:latin typeface="Baskerville Old Face" pitchFamily="18" charset="0"/>
              </a:rPr>
              <a:t>Can use language flexibly and effectively for social, academic and professional purposes.</a:t>
            </a:r>
            <a:endParaRPr lang="it-IT" sz="3600" dirty="0" smtClean="0">
              <a:latin typeface="Baskerville Old Face" pitchFamily="18" charset="0"/>
            </a:endParaRPr>
          </a:p>
          <a:p>
            <a:pPr lvl="0"/>
            <a:r>
              <a:rPr lang="en-US" sz="3600" dirty="0" smtClean="0">
                <a:latin typeface="Baskerville Old Face" pitchFamily="18" charset="0"/>
              </a:rPr>
              <a:t>Can produce clear, well-structured, detailed text on complex subjects, showing controlled use of organizational patterns, connectors and cohesive devices.</a:t>
            </a:r>
            <a:endParaRPr lang="it-IT" sz="3600" dirty="0" smtClean="0">
              <a:latin typeface="Baskerville Old Face" pitchFamily="18" charset="0"/>
            </a:endParaRPr>
          </a:p>
          <a:p>
            <a:pPr>
              <a:buNone/>
            </a:pPr>
            <a:r>
              <a:rPr lang="it-IT" sz="4400" b="1" dirty="0" smtClean="0">
                <a:latin typeface="Baskerville Old Face" pitchFamily="18" charset="0"/>
              </a:rPr>
              <a:t>C2</a:t>
            </a:r>
            <a:endParaRPr lang="it-IT" sz="4400" dirty="0" smtClean="0">
              <a:latin typeface="Baskerville Old Face" pitchFamily="18" charset="0"/>
            </a:endParaRPr>
          </a:p>
          <a:p>
            <a:r>
              <a:rPr lang="it-IT" sz="4000" b="1" dirty="0" err="1" smtClean="0">
                <a:latin typeface="Baskerville Old Face" pitchFamily="18" charset="0"/>
              </a:rPr>
              <a:t>Mastery</a:t>
            </a:r>
            <a:r>
              <a:rPr lang="it-IT" sz="4000" b="1" dirty="0" smtClean="0">
                <a:latin typeface="Baskerville Old Face" pitchFamily="18" charset="0"/>
              </a:rPr>
              <a:t> or </a:t>
            </a:r>
            <a:r>
              <a:rPr lang="it-IT" sz="4000" b="1" dirty="0" err="1" smtClean="0">
                <a:latin typeface="Baskerville Old Face" pitchFamily="18" charset="0"/>
              </a:rPr>
              <a:t>proficiency</a:t>
            </a:r>
            <a:endParaRPr lang="it-IT" sz="4000" dirty="0" smtClean="0">
              <a:latin typeface="Baskerville Old Face" pitchFamily="18" charset="0"/>
            </a:endParaRPr>
          </a:p>
          <a:p>
            <a:pPr lvl="0"/>
            <a:r>
              <a:rPr lang="en-US" sz="3600" dirty="0" smtClean="0">
                <a:latin typeface="Baskerville Old Face" pitchFamily="18" charset="0"/>
              </a:rPr>
              <a:t>Can understand with ease virtually everything heard or read.</a:t>
            </a:r>
            <a:endParaRPr lang="it-IT" sz="3600" dirty="0" smtClean="0">
              <a:latin typeface="Baskerville Old Face" pitchFamily="18" charset="0"/>
            </a:endParaRPr>
          </a:p>
          <a:p>
            <a:pPr lvl="0"/>
            <a:r>
              <a:rPr lang="en-US" sz="3600" dirty="0" smtClean="0">
                <a:latin typeface="Baskerville Old Face" pitchFamily="18" charset="0"/>
              </a:rPr>
              <a:t>Can summarize information from different spoken and written sources, reconstructing arguments and accounts in a coherent presentation.</a:t>
            </a:r>
            <a:endParaRPr lang="it-IT" sz="3600" dirty="0" smtClean="0">
              <a:latin typeface="Baskerville Old Face" pitchFamily="18" charset="0"/>
            </a:endParaRPr>
          </a:p>
          <a:p>
            <a:pPr lvl="0"/>
            <a:r>
              <a:rPr lang="en-US" sz="3600" dirty="0" smtClean="0">
                <a:latin typeface="Baskerville Old Face" pitchFamily="18" charset="0"/>
              </a:rPr>
              <a:t>Can express themselves spontaneously, very fluently and precisely, differentiating finer shades of meaning even in the most complex situations.</a:t>
            </a:r>
            <a:endParaRPr lang="it-IT" sz="3600" dirty="0" smtClean="0">
              <a:latin typeface="Baskerville Old Face" pitchFamily="18" charset="0"/>
            </a:endParaRPr>
          </a:p>
          <a:p>
            <a:r>
              <a:rPr lang="en-US" sz="3600" dirty="0" smtClean="0"/>
              <a:t> </a:t>
            </a:r>
            <a:endParaRPr lang="it-IT" sz="3600" dirty="0" smtClean="0"/>
          </a:p>
          <a:p>
            <a:pPr fontAlgn="t"/>
            <a:endParaRPr lang="it-IT" dirty="0"/>
          </a:p>
        </p:txBody>
      </p:sp>
    </p:spTree>
  </p:cSld>
  <p:clrMapOvr>
    <a:masterClrMapping/>
  </p:clrMapOvr>
</p:sld>
</file>

<file path=ppt/theme/theme1.xml><?xml version="1.0" encoding="utf-8"?>
<a:theme xmlns:a="http://schemas.openxmlformats.org/drawingml/2006/main" name="Tema di Office">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884</TotalTime>
  <Words>657</Words>
  <Application>Microsoft Office PowerPoint</Application>
  <PresentationFormat>Diavetítés a képernyőre (4:3 oldalarány)</PresentationFormat>
  <Paragraphs>155</Paragraphs>
  <Slides>10</Slides>
  <Notes>8</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10</vt:i4>
      </vt:variant>
    </vt:vector>
  </HeadingPairs>
  <TitlesOfParts>
    <vt:vector size="20" baseType="lpstr">
      <vt:lpstr>Arial Unicode MS</vt:lpstr>
      <vt:lpstr>Arial</vt:lpstr>
      <vt:lpstr>Baskerville Old Face</vt:lpstr>
      <vt:lpstr>Bookman Old Style</vt:lpstr>
      <vt:lpstr>Calibri</vt:lpstr>
      <vt:lpstr>Segoe Print</vt:lpstr>
      <vt:lpstr>Tahoma</vt:lpstr>
      <vt:lpstr>Times New Roman</vt:lpstr>
      <vt:lpstr>Trebuchet MS</vt:lpstr>
      <vt:lpstr>Tema di Office</vt:lpstr>
      <vt:lpstr>Tiberius International School </vt:lpstr>
      <vt:lpstr>                           Rimini  Piazza Cavour </vt:lpstr>
      <vt:lpstr>Language/cultural trips in Italy made in TIBERIUS</vt:lpstr>
      <vt:lpstr>Standard  Courses</vt:lpstr>
      <vt:lpstr> Special Courses</vt:lpstr>
      <vt:lpstr>COURSE  OVER 50s</vt:lpstr>
      <vt:lpstr> Free time </vt:lpstr>
      <vt:lpstr>6 levels of knowledge</vt:lpstr>
      <vt:lpstr> Level group </vt:lpstr>
      <vt:lpstr>School.tiberius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Tiberius International School</dc:title>
  <dc:creator>Utente</dc:creator>
  <cp:lastModifiedBy>TANÁR</cp:lastModifiedBy>
  <cp:revision>101</cp:revision>
  <dcterms:created xsi:type="dcterms:W3CDTF">2016-06-28T08:10:25Z</dcterms:created>
  <dcterms:modified xsi:type="dcterms:W3CDTF">2018-01-27T16:26:30Z</dcterms:modified>
</cp:coreProperties>
</file>