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p:scale>
          <a:sx n="81" d="100"/>
          <a:sy n="81" d="100"/>
        </p:scale>
        <p:origin x="-1044"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4F394700-42C2-4F04-B86B-9CFB6DFA16B5}" type="datetimeFigureOut">
              <a:rPr lang="hu-HU"/>
              <a:pPr>
                <a:defRPr/>
              </a:pPr>
              <a:t>2013/8/24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F4E36C76-0572-4551-B159-0BBF041F464D}"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C25C42E3-C1B2-466B-941F-53669F14C65E}" type="datetimeFigureOut">
              <a:rPr lang="hu-HU"/>
              <a:pPr>
                <a:defRPr/>
              </a:pPr>
              <a:t>2013/8/24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B47112ED-F3BC-48CC-ACD3-D040489CC1D1}"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B6FBCF1-082E-4796-A1A8-D7ADCAB1D77D}" type="datetimeFigureOut">
              <a:rPr lang="hu-HU"/>
              <a:pPr>
                <a:defRPr/>
              </a:pPr>
              <a:t>2013/8/24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FCC563F6-CFAD-4BC2-8B41-89FF49F43AA2}"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13446C34-4C07-4AC6-B188-6BF3F3F5B865}" type="datetimeFigureOut">
              <a:rPr lang="hu-HU"/>
              <a:pPr>
                <a:defRPr/>
              </a:pPr>
              <a:t>2013/8/24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E4445CDE-7FBA-4E02-8523-C757F9771006}"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802902E9-2CF0-437C-8E98-0C50A5330C13}" type="datetimeFigureOut">
              <a:rPr lang="hu-HU"/>
              <a:pPr>
                <a:defRPr/>
              </a:pPr>
              <a:t>2013/8/24</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80E13B75-4A94-47D2-B884-197BDAEF95F1}"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258D695-20B6-4ED2-97CD-4D23A5FD2B1C}" type="datetimeFigureOut">
              <a:rPr lang="hu-HU"/>
              <a:pPr>
                <a:defRPr/>
              </a:pPr>
              <a:t>2013/8/24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D25F8C4F-F9A8-4AD7-A1C7-EB5DD0BB7D05}"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FB455275-D0FA-4550-A317-AD5E5F7CD96D}" type="datetimeFigureOut">
              <a:rPr lang="hu-HU"/>
              <a:pPr>
                <a:defRPr/>
              </a:pPr>
              <a:t>2013/8/24</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DFAC65BB-8781-4ABD-AC17-4A917C56760A}"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A46DCB30-BA8E-4A46-AF7F-D90E23D90555}" type="datetimeFigureOut">
              <a:rPr lang="hu-HU"/>
              <a:pPr>
                <a:defRPr/>
              </a:pPr>
              <a:t>2013/8/24</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4D7183F8-690F-4D4B-B304-A47F905D3101}"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9FE75CDF-83BF-457B-B835-9D1B89138512}" type="datetimeFigureOut">
              <a:rPr lang="hu-HU"/>
              <a:pPr>
                <a:defRPr/>
              </a:pPr>
              <a:t>2013/8/24</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B7940A7A-B22A-47F7-B14A-CA9DA33F438D}"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F0257E7-EAEF-46C0-A4E3-56F8C8F5FF1E}" type="datetimeFigureOut">
              <a:rPr lang="hu-HU"/>
              <a:pPr>
                <a:defRPr/>
              </a:pPr>
              <a:t>2013/8/24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6A70EB2-D3AB-452C-9E3A-85E1C4C6D4FD}"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0FA2CABA-1B45-4B12-B7A9-D8A2EEA9FC8E}" type="datetimeFigureOut">
              <a:rPr lang="hu-HU"/>
              <a:pPr>
                <a:defRPr/>
              </a:pPr>
              <a:t>2013/8/24</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AD4C0BEF-7D6A-4C14-B0C7-D0897571FC9E}"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7D8A81D-2FB0-4C27-A7ED-3BF037B0F4A3}" type="datetimeFigureOut">
              <a:rPr lang="hu-HU"/>
              <a:pPr>
                <a:defRPr/>
              </a:pPr>
              <a:t>2013/8/24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DD4045F-1CFE-4E46-920C-6F5A6612FA26}"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ím 1"/>
          <p:cNvSpPr>
            <a:spLocks noGrp="1"/>
          </p:cNvSpPr>
          <p:nvPr>
            <p:ph type="ctrTitle"/>
          </p:nvPr>
        </p:nvSpPr>
        <p:spPr>
          <a:xfrm>
            <a:off x="684213" y="333375"/>
            <a:ext cx="7772400" cy="1470025"/>
          </a:xfrm>
        </p:spPr>
        <p:txBody>
          <a:bodyPr/>
          <a:lstStyle/>
          <a:p>
            <a:r>
              <a:rPr lang="hu-HU" smtClean="0"/>
              <a:t>Life and Work of László Paál</a:t>
            </a:r>
          </a:p>
        </p:txBody>
      </p:sp>
      <p:sp>
        <p:nvSpPr>
          <p:cNvPr id="3" name="Alcím 2"/>
          <p:cNvSpPr>
            <a:spLocks noGrp="1"/>
          </p:cNvSpPr>
          <p:nvPr>
            <p:ph type="subTitle" idx="1"/>
          </p:nvPr>
        </p:nvSpPr>
        <p:spPr>
          <a:xfrm>
            <a:off x="1258888" y="5540375"/>
            <a:ext cx="6400800" cy="1752600"/>
          </a:xfrm>
        </p:spPr>
        <p:txBody>
          <a:bodyPr rtlCol="0">
            <a:normAutofit/>
          </a:bodyPr>
          <a:lstStyle/>
          <a:p>
            <a:pPr fontAlgn="auto">
              <a:spcAft>
                <a:spcPts val="0"/>
              </a:spcAft>
              <a:buFont typeface="Arial" pitchFamily="34" charset="0"/>
              <a:buNone/>
              <a:defRPr/>
            </a:pPr>
            <a:r>
              <a:rPr lang="hu-HU" dirty="0" err="1" smtClean="0"/>
              <a:t>Created</a:t>
            </a:r>
            <a:r>
              <a:rPr lang="hu-HU" dirty="0" smtClean="0"/>
              <a:t> </a:t>
            </a:r>
            <a:r>
              <a:rPr lang="hu-HU" dirty="0" err="1" smtClean="0"/>
              <a:t>by</a:t>
            </a:r>
            <a:r>
              <a:rPr lang="hu-HU" dirty="0" smtClean="0"/>
              <a:t>: Péter Kurucz</a:t>
            </a:r>
            <a:endParaRPr lang="hu-HU" dirty="0"/>
          </a:p>
        </p:txBody>
      </p:sp>
      <p:pic>
        <p:nvPicPr>
          <p:cNvPr id="13315" name="Picture 2" descr="http://lysa.qwqw.hu/tarhely/lysa/kepek/munkacsy_paal_laszlo_portre.jpg"/>
          <p:cNvPicPr>
            <a:picLocks noChangeAspect="1" noChangeArrowheads="1"/>
          </p:cNvPicPr>
          <p:nvPr/>
        </p:nvPicPr>
        <p:blipFill>
          <a:blip r:embed="rId2"/>
          <a:srcRect/>
          <a:stretch>
            <a:fillRect/>
          </a:stretch>
        </p:blipFill>
        <p:spPr bwMode="auto">
          <a:xfrm>
            <a:off x="2700338" y="1355725"/>
            <a:ext cx="3240087"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ím 1"/>
          <p:cNvSpPr>
            <a:spLocks noGrp="1"/>
          </p:cNvSpPr>
          <p:nvPr>
            <p:ph type="title"/>
          </p:nvPr>
        </p:nvSpPr>
        <p:spPr/>
        <p:txBody>
          <a:bodyPr/>
          <a:lstStyle/>
          <a:p>
            <a:r>
              <a:rPr lang="hu-HU" smtClean="0"/>
              <a:t>2011-2013.</a:t>
            </a:r>
          </a:p>
        </p:txBody>
      </p:sp>
      <p:sp>
        <p:nvSpPr>
          <p:cNvPr id="22530" name="Tartalom helye 2"/>
          <p:cNvSpPr>
            <a:spLocks noGrp="1"/>
          </p:cNvSpPr>
          <p:nvPr>
            <p:ph idx="1"/>
          </p:nvPr>
        </p:nvSpPr>
        <p:spPr/>
        <p:txBody>
          <a:bodyPr/>
          <a:lstStyle/>
          <a:p>
            <a:pPr>
              <a:buFont typeface="Arial" charset="0"/>
              <a:buNone/>
            </a:pPr>
            <a:r>
              <a:rPr lang="hu-HU" smtClean="0"/>
              <a:t>„Forest fancy Facebook” Comenius project of Debreceni Csokonai Vitéz Mihály Gimnázium, Hungary </a:t>
            </a:r>
          </a:p>
          <a:p>
            <a:pPr>
              <a:buFont typeface="Arial" charset="0"/>
              <a:buNone/>
            </a:pPr>
            <a:r>
              <a:rPr lang="hu-HU" smtClean="0"/>
              <a:t>and Viinijärven koulu, Finland</a:t>
            </a:r>
          </a:p>
          <a:p>
            <a:endParaRPr lang="hu-HU" smtClean="0"/>
          </a:p>
        </p:txBody>
      </p:sp>
      <p:pic>
        <p:nvPicPr>
          <p:cNvPr id="22532" name="Picture 4" descr="EU_flag_LLP_EN-01"/>
          <p:cNvPicPr>
            <a:picLocks noChangeAspect="1" noChangeArrowheads="1"/>
          </p:cNvPicPr>
          <p:nvPr/>
        </p:nvPicPr>
        <p:blipFill>
          <a:blip r:embed="rId2"/>
          <a:srcRect/>
          <a:stretch>
            <a:fillRect/>
          </a:stretch>
        </p:blipFill>
        <p:spPr bwMode="auto">
          <a:xfrm>
            <a:off x="2051050" y="4221163"/>
            <a:ext cx="5157788" cy="200501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ím 1"/>
          <p:cNvSpPr>
            <a:spLocks noGrp="1"/>
          </p:cNvSpPr>
          <p:nvPr>
            <p:ph type="title"/>
          </p:nvPr>
        </p:nvSpPr>
        <p:spPr>
          <a:xfrm>
            <a:off x="468313" y="-100013"/>
            <a:ext cx="8229600" cy="1143001"/>
          </a:xfrm>
        </p:spPr>
        <p:txBody>
          <a:bodyPr/>
          <a:lstStyle/>
          <a:p>
            <a:r>
              <a:rPr lang="hu-HU" smtClean="0"/>
              <a:t>László Paál’s life</a:t>
            </a:r>
          </a:p>
        </p:txBody>
      </p:sp>
      <p:sp>
        <p:nvSpPr>
          <p:cNvPr id="14338" name="Tartalom helye 2"/>
          <p:cNvSpPr>
            <a:spLocks noGrp="1"/>
          </p:cNvSpPr>
          <p:nvPr>
            <p:ph idx="1"/>
          </p:nvPr>
        </p:nvSpPr>
        <p:spPr>
          <a:xfrm>
            <a:off x="468313" y="765175"/>
            <a:ext cx="8229600" cy="5976938"/>
          </a:xfrm>
        </p:spPr>
        <p:txBody>
          <a:bodyPr/>
          <a:lstStyle/>
          <a:p>
            <a:r>
              <a:rPr lang="hu-HU" sz="2000" smtClean="0"/>
              <a:t>Paál László was born in Zám in Hunyad county, in the 19th century on 30th  July in 1846. His dad was a postmaster, and his mother was Lujza Fülöp, she was László Nopcsa’s daughter. László had a sister her name was Berta, and a brother, his name was Gyula they were twins.</a:t>
            </a:r>
          </a:p>
          <a:p>
            <a:r>
              <a:rPr lang="hu-HU" sz="2000" smtClean="0"/>
              <a:t>He studied  in a drawing school in Arad. His first teacher was Péter Nagy, Peter was a famous painter, later he studied at Pál Böhm’s drawing school.</a:t>
            </a:r>
          </a:p>
          <a:p>
            <a:r>
              <a:rPr lang="hu-HU" sz="2000" smtClean="0"/>
              <a:t>In 1862 he met Mihály Munkácsy, he found a good friend and the teacher of his life in Munkácsy.</a:t>
            </a:r>
          </a:p>
          <a:p>
            <a:r>
              <a:rPr lang="hu-HU" sz="2000" smtClean="0"/>
              <a:t>In 1864 he studied at the university of law in Vienna.</a:t>
            </a:r>
          </a:p>
          <a:p>
            <a:r>
              <a:rPr lang="hu-HU" sz="2000" smtClean="0"/>
              <a:t>In 1866 he studied at the Academy of Fine Arts in Vienna. His teacher was Albert Zimmermann. </a:t>
            </a:r>
          </a:p>
          <a:p>
            <a:r>
              <a:rPr lang="hu-HU" sz="2000" smtClean="0"/>
              <a:t>In the autumn of 1872 he moved to Paris, but in summer he lived in Barbizon near Paris</a:t>
            </a:r>
            <a:r>
              <a:rPr lang="hu-HU" sz="2000" b="1" smtClean="0"/>
              <a:t>,</a:t>
            </a:r>
            <a:r>
              <a:rPr lang="hu-HU" sz="2000" smtClean="0"/>
              <a:t> in the forest of Fontainebleau. </a:t>
            </a:r>
          </a:p>
          <a:p>
            <a:r>
              <a:rPr lang="hu-HU" sz="2000" smtClean="0"/>
              <a:t>In 1877 he had brain injury, in 1878 he lived in a sanatorium of Charenton-le-pont.</a:t>
            </a:r>
          </a:p>
          <a:p>
            <a:r>
              <a:rPr lang="hu-HU" sz="2000" smtClean="0"/>
              <a:t>He died on third of March in 1879 at midnight.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ím 1"/>
          <p:cNvSpPr>
            <a:spLocks noGrp="1"/>
          </p:cNvSpPr>
          <p:nvPr>
            <p:ph type="title"/>
          </p:nvPr>
        </p:nvSpPr>
        <p:spPr>
          <a:xfrm>
            <a:off x="468313" y="0"/>
            <a:ext cx="8229600" cy="1143000"/>
          </a:xfrm>
        </p:spPr>
        <p:txBody>
          <a:bodyPr/>
          <a:lstStyle/>
          <a:p>
            <a:r>
              <a:rPr lang="hu-HU" smtClean="0"/>
              <a:t>The work of László Paál</a:t>
            </a:r>
          </a:p>
        </p:txBody>
      </p:sp>
      <p:sp>
        <p:nvSpPr>
          <p:cNvPr id="15362" name="Tartalom helye 2"/>
          <p:cNvSpPr>
            <a:spLocks noGrp="1"/>
          </p:cNvSpPr>
          <p:nvPr>
            <p:ph idx="1"/>
          </p:nvPr>
        </p:nvSpPr>
        <p:spPr>
          <a:xfrm>
            <a:off x="468313" y="836613"/>
            <a:ext cx="8229600" cy="5832475"/>
          </a:xfrm>
        </p:spPr>
        <p:txBody>
          <a:bodyPr/>
          <a:lstStyle/>
          <a:p>
            <a:r>
              <a:rPr lang="hu-HU" sz="2400" smtClean="0"/>
              <a:t>He is one of  the most important Hungarian landscape painters. His work helped to make this kind of painting popular. In the earlier paintings he used dark colours, and he played with the light and shadow.Paál and Munkácsy liked the 17th century painters of the Netherlands, for example, Franz Hals and Rembrandt. </a:t>
            </a:r>
          </a:p>
          <a:p>
            <a:r>
              <a:rPr lang="hu-HU" sz="2400" smtClean="0"/>
              <a:t>Paál studied the landscape paintings of John Constable, after that he used lighter colours, and he also painted some watercolours, following the example of the English watercolour painters.</a:t>
            </a:r>
          </a:p>
          <a:p>
            <a:r>
              <a:rPr lang="hu-HU" sz="2400" smtClean="0"/>
              <a:t>Paál’s name and art became famous after his life work exhibition in the National Exhibition Room in 1902.</a:t>
            </a:r>
          </a:p>
          <a:p>
            <a:r>
              <a:rPr lang="hu-HU" sz="2400" smtClean="0"/>
              <a:t>In 1923 they founded the László Paál Association in honour of him. The members of this assoiciation are maindly landscape painters.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ím 1"/>
          <p:cNvSpPr>
            <a:spLocks noGrp="1"/>
          </p:cNvSpPr>
          <p:nvPr>
            <p:ph type="title"/>
          </p:nvPr>
        </p:nvSpPr>
        <p:spPr/>
        <p:txBody>
          <a:bodyPr/>
          <a:lstStyle/>
          <a:p>
            <a:r>
              <a:rPr lang="hu-HU" smtClean="0"/>
              <a:t>Paál László: Dél (Noon)</a:t>
            </a:r>
          </a:p>
        </p:txBody>
      </p:sp>
      <p:sp>
        <p:nvSpPr>
          <p:cNvPr id="3" name="Tartalom helye 2"/>
          <p:cNvSpPr>
            <a:spLocks noGrp="1"/>
          </p:cNvSpPr>
          <p:nvPr>
            <p:ph idx="1"/>
          </p:nvPr>
        </p:nvSpPr>
        <p:spPr>
          <a:xfrm>
            <a:off x="5003800" y="1600200"/>
            <a:ext cx="3683000" cy="4525963"/>
          </a:xfrm>
        </p:spPr>
        <p:txBody>
          <a:bodyPr rtlCol="0">
            <a:normAutofit lnSpcReduction="10000"/>
          </a:bodyPr>
          <a:lstStyle/>
          <a:p>
            <a:pPr fontAlgn="auto">
              <a:spcAft>
                <a:spcPts val="0"/>
              </a:spcAft>
              <a:buFont typeface="Arial" pitchFamily="34" charset="0"/>
              <a:buChar char="•"/>
              <a:defRPr/>
            </a:pPr>
            <a:r>
              <a:rPr lang="hu-HU" dirty="0" smtClean="0"/>
              <a:t>He made </a:t>
            </a:r>
            <a:r>
              <a:rPr lang="hu-HU" dirty="0" err="1" smtClean="0"/>
              <a:t>it</a:t>
            </a:r>
            <a:r>
              <a:rPr lang="hu-HU" dirty="0" smtClean="0"/>
              <a:t> </a:t>
            </a:r>
            <a:r>
              <a:rPr lang="hu-HU" dirty="0" err="1" smtClean="0"/>
              <a:t>in</a:t>
            </a:r>
            <a:r>
              <a:rPr lang="hu-HU" dirty="0" smtClean="0"/>
              <a:t> 1870 </a:t>
            </a:r>
            <a:r>
              <a:rPr lang="hu-HU" dirty="0" err="1" smtClean="0"/>
              <a:t>with</a:t>
            </a:r>
            <a:r>
              <a:rPr lang="hu-HU" dirty="0" smtClean="0"/>
              <a:t> </a:t>
            </a:r>
            <a:r>
              <a:rPr lang="hu-HU" dirty="0" err="1" smtClean="0"/>
              <a:t>oil</a:t>
            </a:r>
            <a:r>
              <a:rPr lang="hu-HU" dirty="0" smtClean="0"/>
              <a:t>, </a:t>
            </a:r>
            <a:r>
              <a:rPr lang="hu-HU" dirty="0" err="1" smtClean="0"/>
              <a:t>in</a:t>
            </a:r>
            <a:r>
              <a:rPr lang="hu-HU" dirty="0" smtClean="0"/>
              <a:t> </a:t>
            </a:r>
            <a:r>
              <a:rPr lang="hu-HU" dirty="0" err="1" smtClean="0"/>
              <a:t>the</a:t>
            </a:r>
            <a:r>
              <a:rPr lang="hu-HU" dirty="0" smtClean="0"/>
              <a:t> </a:t>
            </a:r>
            <a:r>
              <a:rPr lang="hu-HU" dirty="0" err="1" smtClean="0"/>
              <a:t>drawing</a:t>
            </a:r>
            <a:r>
              <a:rPr lang="hu-HU" dirty="0" smtClean="0"/>
              <a:t> </a:t>
            </a:r>
            <a:r>
              <a:rPr lang="hu-HU" dirty="0" err="1" smtClean="0"/>
              <a:t>there</a:t>
            </a:r>
            <a:r>
              <a:rPr lang="hu-HU" dirty="0" smtClean="0"/>
              <a:t> </a:t>
            </a:r>
            <a:r>
              <a:rPr lang="hu-HU" dirty="0" err="1" smtClean="0"/>
              <a:t>are</a:t>
            </a:r>
            <a:r>
              <a:rPr lang="hu-HU" dirty="0" smtClean="0"/>
              <a:t> </a:t>
            </a:r>
            <a:r>
              <a:rPr lang="hu-HU" dirty="0" err="1" smtClean="0"/>
              <a:t>trees</a:t>
            </a:r>
            <a:r>
              <a:rPr lang="hu-HU" dirty="0" smtClean="0"/>
              <a:t>, </a:t>
            </a:r>
            <a:r>
              <a:rPr lang="hu-HU" dirty="0" err="1" smtClean="0"/>
              <a:t>this</a:t>
            </a:r>
            <a:r>
              <a:rPr lang="hu-HU" dirty="0" smtClean="0"/>
              <a:t> is a </a:t>
            </a:r>
            <a:r>
              <a:rPr lang="hu-HU" dirty="0" err="1" smtClean="0"/>
              <a:t>landscape</a:t>
            </a:r>
            <a:r>
              <a:rPr lang="hu-HU" dirty="0" smtClean="0"/>
              <a:t>, </a:t>
            </a:r>
            <a:r>
              <a:rPr lang="hu-HU" dirty="0" err="1" smtClean="0"/>
              <a:t>Size</a:t>
            </a:r>
            <a:r>
              <a:rPr lang="hu-HU" dirty="0" smtClean="0"/>
              <a:t>:36,5×53,5</a:t>
            </a:r>
            <a:r>
              <a:rPr lang="hu-HU" dirty="0"/>
              <a:t> </a:t>
            </a:r>
            <a:r>
              <a:rPr lang="hu-HU" dirty="0" smtClean="0"/>
              <a:t>cm </a:t>
            </a:r>
            <a:r>
              <a:rPr lang="hu-HU" dirty="0" err="1" smtClean="0"/>
              <a:t>This</a:t>
            </a:r>
            <a:r>
              <a:rPr lang="hu-HU" dirty="0" smtClean="0"/>
              <a:t> </a:t>
            </a:r>
            <a:r>
              <a:rPr lang="hu-HU" dirty="0" err="1" smtClean="0"/>
              <a:t>painting</a:t>
            </a:r>
            <a:r>
              <a:rPr lang="hu-HU" dirty="0" smtClean="0"/>
              <a:t> is </a:t>
            </a:r>
            <a:r>
              <a:rPr lang="hu-HU" dirty="0" err="1" smtClean="0"/>
              <a:t>in</a:t>
            </a:r>
            <a:r>
              <a:rPr lang="hu-HU" dirty="0" smtClean="0"/>
              <a:t> </a:t>
            </a:r>
            <a:r>
              <a:rPr lang="hu-HU" dirty="0" err="1" smtClean="0"/>
              <a:t>the</a:t>
            </a:r>
            <a:r>
              <a:rPr lang="hu-HU" dirty="0" smtClean="0"/>
              <a:t> </a:t>
            </a:r>
            <a:r>
              <a:rPr lang="hu-HU" dirty="0" err="1" smtClean="0"/>
              <a:t>Hungarian</a:t>
            </a:r>
            <a:r>
              <a:rPr lang="hu-HU" dirty="0" smtClean="0"/>
              <a:t> National </a:t>
            </a:r>
            <a:r>
              <a:rPr lang="hu-HU" dirty="0" err="1" smtClean="0"/>
              <a:t>Gallery</a:t>
            </a:r>
            <a:r>
              <a:rPr lang="hu-HU" dirty="0" smtClean="0"/>
              <a:t> </a:t>
            </a:r>
            <a:r>
              <a:rPr lang="hu-HU" dirty="0" err="1" smtClean="0"/>
              <a:t>in</a:t>
            </a:r>
            <a:r>
              <a:rPr lang="hu-HU" dirty="0" smtClean="0"/>
              <a:t> Budapest.</a:t>
            </a:r>
            <a:endParaRPr lang="hu-HU" dirty="0"/>
          </a:p>
        </p:txBody>
      </p:sp>
      <p:pic>
        <p:nvPicPr>
          <p:cNvPr id="16387" name="Picture 2"/>
          <p:cNvPicPr>
            <a:picLocks noChangeAspect="1" noChangeArrowheads="1"/>
          </p:cNvPicPr>
          <p:nvPr/>
        </p:nvPicPr>
        <p:blipFill>
          <a:blip r:embed="rId2"/>
          <a:srcRect/>
          <a:stretch>
            <a:fillRect/>
          </a:stretch>
        </p:blipFill>
        <p:spPr bwMode="auto">
          <a:xfrm>
            <a:off x="250825" y="1773238"/>
            <a:ext cx="4586288"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normAutofit fontScale="90000"/>
          </a:bodyPr>
          <a:lstStyle/>
          <a:p>
            <a:pPr fontAlgn="auto">
              <a:spcAft>
                <a:spcPts val="0"/>
              </a:spcAft>
              <a:defRPr/>
            </a:pPr>
            <a:r>
              <a:rPr lang="hu-HU" dirty="0" smtClean="0"/>
              <a:t>Paál László: </a:t>
            </a:r>
            <a:r>
              <a:rPr lang="hu-HU" dirty="0"/>
              <a:t>Út a fontainebleau-i </a:t>
            </a:r>
            <a:r>
              <a:rPr lang="hu-HU" dirty="0" smtClean="0"/>
              <a:t>erdőben (</a:t>
            </a:r>
            <a:r>
              <a:rPr lang="hu-HU" dirty="0" err="1" smtClean="0"/>
              <a:t>Path</a:t>
            </a:r>
            <a:r>
              <a:rPr lang="hu-HU" dirty="0" smtClean="0"/>
              <a:t> </a:t>
            </a:r>
            <a:r>
              <a:rPr lang="hu-HU" dirty="0" err="1" smtClean="0"/>
              <a:t>in</a:t>
            </a:r>
            <a:r>
              <a:rPr lang="hu-HU" dirty="0"/>
              <a:t> </a:t>
            </a:r>
            <a:r>
              <a:rPr lang="hu-HU" dirty="0" err="1" smtClean="0"/>
              <a:t>the</a:t>
            </a:r>
            <a:r>
              <a:rPr lang="hu-HU" dirty="0" smtClean="0"/>
              <a:t> </a:t>
            </a:r>
            <a:r>
              <a:rPr lang="hu-HU" dirty="0" err="1" smtClean="0"/>
              <a:t>forest</a:t>
            </a:r>
            <a:r>
              <a:rPr lang="hu-HU" dirty="0" smtClean="0"/>
              <a:t> of Fontainebleau)</a:t>
            </a:r>
            <a:endParaRPr lang="hu-HU" dirty="0"/>
          </a:p>
        </p:txBody>
      </p:sp>
      <p:sp>
        <p:nvSpPr>
          <p:cNvPr id="17410" name="Tartalom helye 2"/>
          <p:cNvSpPr>
            <a:spLocks noGrp="1"/>
          </p:cNvSpPr>
          <p:nvPr>
            <p:ph idx="1"/>
          </p:nvPr>
        </p:nvSpPr>
        <p:spPr>
          <a:xfrm>
            <a:off x="3402013" y="1600200"/>
            <a:ext cx="5284787" cy="4525963"/>
          </a:xfrm>
        </p:spPr>
        <p:txBody>
          <a:bodyPr/>
          <a:lstStyle/>
          <a:p>
            <a:r>
              <a:rPr lang="hu-HU" smtClean="0"/>
              <a:t>He made it in1876, with oil, Size:91,5×63 cm, this painting is in the Hungarian National Gallery in Budapest.</a:t>
            </a:r>
          </a:p>
        </p:txBody>
      </p:sp>
      <p:pic>
        <p:nvPicPr>
          <p:cNvPr id="17411" name="Picture 2"/>
          <p:cNvPicPr>
            <a:picLocks noChangeAspect="1" noChangeArrowheads="1"/>
          </p:cNvPicPr>
          <p:nvPr/>
        </p:nvPicPr>
        <p:blipFill>
          <a:blip r:embed="rId2"/>
          <a:srcRect/>
          <a:stretch>
            <a:fillRect/>
          </a:stretch>
        </p:blipFill>
        <p:spPr bwMode="auto">
          <a:xfrm>
            <a:off x="334963" y="1628775"/>
            <a:ext cx="3067050" cy="438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normAutofit fontScale="90000"/>
          </a:bodyPr>
          <a:lstStyle/>
          <a:p>
            <a:pPr fontAlgn="auto">
              <a:spcAft>
                <a:spcPts val="0"/>
              </a:spcAft>
              <a:defRPr/>
            </a:pPr>
            <a:r>
              <a:rPr lang="hu-HU" dirty="0" smtClean="0"/>
              <a:t>Paál László: Tehenek a fák alatt (</a:t>
            </a:r>
            <a:r>
              <a:rPr lang="hu-HU" dirty="0" err="1" smtClean="0"/>
              <a:t>Cows</a:t>
            </a:r>
            <a:r>
              <a:rPr lang="hu-HU" dirty="0" smtClean="0"/>
              <a:t> </a:t>
            </a:r>
            <a:r>
              <a:rPr lang="hu-HU" dirty="0" err="1" smtClean="0"/>
              <a:t>under</a:t>
            </a:r>
            <a:r>
              <a:rPr lang="hu-HU" dirty="0" smtClean="0"/>
              <a:t> </a:t>
            </a:r>
            <a:r>
              <a:rPr lang="hu-HU" dirty="0" err="1" smtClean="0"/>
              <a:t>the</a:t>
            </a:r>
            <a:r>
              <a:rPr lang="hu-HU" dirty="0" smtClean="0"/>
              <a:t> </a:t>
            </a:r>
            <a:r>
              <a:rPr lang="hu-HU" dirty="0" err="1" smtClean="0"/>
              <a:t>trees</a:t>
            </a:r>
            <a:r>
              <a:rPr lang="hu-HU" dirty="0" smtClean="0"/>
              <a:t>)</a:t>
            </a:r>
            <a:endParaRPr lang="hu-HU" dirty="0"/>
          </a:p>
        </p:txBody>
      </p:sp>
      <p:sp>
        <p:nvSpPr>
          <p:cNvPr id="18434" name="Tartalom helye 2"/>
          <p:cNvSpPr>
            <a:spLocks noGrp="1"/>
          </p:cNvSpPr>
          <p:nvPr>
            <p:ph idx="1"/>
          </p:nvPr>
        </p:nvSpPr>
        <p:spPr>
          <a:xfrm>
            <a:off x="4711700" y="1600200"/>
            <a:ext cx="3975100" cy="4525963"/>
          </a:xfrm>
        </p:spPr>
        <p:txBody>
          <a:bodyPr/>
          <a:lstStyle/>
          <a:p>
            <a:r>
              <a:rPr lang="hu-HU" smtClean="0"/>
              <a:t>He made it in1872, with oil, </a:t>
            </a:r>
          </a:p>
          <a:p>
            <a:r>
              <a:rPr lang="hu-HU" smtClean="0"/>
              <a:t>Size78×132 cm, this painting is in the Hungarian National Gallery in Budapest.</a:t>
            </a:r>
          </a:p>
        </p:txBody>
      </p:sp>
      <p:pic>
        <p:nvPicPr>
          <p:cNvPr id="18435" name="Picture 2" descr="http://img3.lapunk.hu/tarhely/sumika/galeria/667146.jpg"/>
          <p:cNvPicPr>
            <a:picLocks noChangeAspect="1" noChangeArrowheads="1"/>
          </p:cNvPicPr>
          <p:nvPr/>
        </p:nvPicPr>
        <p:blipFill>
          <a:blip r:embed="rId2"/>
          <a:srcRect/>
          <a:stretch>
            <a:fillRect/>
          </a:stretch>
        </p:blipFill>
        <p:spPr bwMode="auto">
          <a:xfrm>
            <a:off x="250825" y="1628775"/>
            <a:ext cx="4460875"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normAutofit fontScale="90000"/>
          </a:bodyPr>
          <a:lstStyle/>
          <a:p>
            <a:pPr fontAlgn="auto">
              <a:spcAft>
                <a:spcPts val="0"/>
              </a:spcAft>
              <a:defRPr/>
            </a:pPr>
            <a:r>
              <a:rPr lang="hu-HU" dirty="0" smtClean="0"/>
              <a:t>Paál László </a:t>
            </a:r>
            <a:r>
              <a:rPr lang="hu-HU" dirty="0"/>
              <a:t>Békák </a:t>
            </a:r>
            <a:r>
              <a:rPr lang="hu-HU" dirty="0" smtClean="0"/>
              <a:t>mocsara (</a:t>
            </a:r>
            <a:r>
              <a:rPr lang="hu-HU" dirty="0" err="1" smtClean="0"/>
              <a:t>Swamp</a:t>
            </a:r>
            <a:r>
              <a:rPr lang="hu-HU" dirty="0" smtClean="0"/>
              <a:t> of </a:t>
            </a:r>
            <a:r>
              <a:rPr lang="hu-HU" dirty="0" err="1" smtClean="0"/>
              <a:t>the</a:t>
            </a:r>
            <a:r>
              <a:rPr lang="hu-HU" dirty="0" smtClean="0"/>
              <a:t> </a:t>
            </a:r>
            <a:r>
              <a:rPr lang="hu-HU" dirty="0" err="1" smtClean="0"/>
              <a:t>frogs</a:t>
            </a:r>
            <a:r>
              <a:rPr lang="hu-HU" dirty="0" smtClean="0"/>
              <a:t>)</a:t>
            </a:r>
            <a:endParaRPr lang="hu-HU" dirty="0"/>
          </a:p>
        </p:txBody>
      </p:sp>
      <p:sp>
        <p:nvSpPr>
          <p:cNvPr id="19458" name="Tartalom helye 2"/>
          <p:cNvSpPr>
            <a:spLocks noGrp="1"/>
          </p:cNvSpPr>
          <p:nvPr>
            <p:ph idx="1"/>
          </p:nvPr>
        </p:nvSpPr>
        <p:spPr>
          <a:xfrm>
            <a:off x="4859338" y="1600200"/>
            <a:ext cx="3827462" cy="4525963"/>
          </a:xfrm>
        </p:spPr>
        <p:txBody>
          <a:bodyPr/>
          <a:lstStyle/>
          <a:p>
            <a:r>
              <a:rPr lang="hu-HU" smtClean="0"/>
              <a:t>He made it in1875, with oil, </a:t>
            </a:r>
          </a:p>
          <a:p>
            <a:r>
              <a:rPr lang="hu-HU" smtClean="0"/>
              <a:t>Size:63×92 cm, this painting is in the Hungarian National Gallery in Budapest.</a:t>
            </a:r>
          </a:p>
        </p:txBody>
      </p:sp>
      <p:pic>
        <p:nvPicPr>
          <p:cNvPr id="19459" name="Picture 2" descr="http://www.irodalmiradio.hu/femis/muveszetek/4muveszek/p_menu/paalaci/4mocsar.jpg"/>
          <p:cNvPicPr>
            <a:picLocks noChangeAspect="1" noChangeArrowheads="1"/>
          </p:cNvPicPr>
          <p:nvPr/>
        </p:nvPicPr>
        <p:blipFill>
          <a:blip r:embed="rId2"/>
          <a:srcRect/>
          <a:stretch>
            <a:fillRect/>
          </a:stretch>
        </p:blipFill>
        <p:spPr bwMode="auto">
          <a:xfrm>
            <a:off x="163513" y="1628775"/>
            <a:ext cx="4564062"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1963" y="333375"/>
            <a:ext cx="8229600" cy="1143000"/>
          </a:xfrm>
        </p:spPr>
        <p:txBody>
          <a:bodyPr rtlCol="0">
            <a:normAutofit fontScale="90000"/>
          </a:bodyPr>
          <a:lstStyle/>
          <a:p>
            <a:pPr fontAlgn="auto">
              <a:spcAft>
                <a:spcPts val="0"/>
              </a:spcAft>
              <a:defRPr/>
            </a:pPr>
            <a:r>
              <a:rPr lang="hu-HU" dirty="0" smtClean="0"/>
              <a:t>Paál László: Erdei út (</a:t>
            </a:r>
            <a:r>
              <a:rPr lang="hu-HU" dirty="0" err="1" smtClean="0"/>
              <a:t>Path</a:t>
            </a:r>
            <a:r>
              <a:rPr lang="hu-HU" dirty="0" smtClean="0"/>
              <a:t> </a:t>
            </a:r>
            <a:r>
              <a:rPr lang="hu-HU" dirty="0" err="1" smtClean="0"/>
              <a:t>in</a:t>
            </a:r>
            <a:r>
              <a:rPr lang="hu-HU" dirty="0" smtClean="0"/>
              <a:t> </a:t>
            </a:r>
            <a:r>
              <a:rPr lang="hu-HU" dirty="0" err="1" smtClean="0"/>
              <a:t>the</a:t>
            </a:r>
            <a:r>
              <a:rPr lang="hu-HU" dirty="0" smtClean="0"/>
              <a:t> </a:t>
            </a:r>
            <a:r>
              <a:rPr lang="hu-HU" dirty="0" err="1" smtClean="0"/>
              <a:t>forest</a:t>
            </a:r>
            <a:r>
              <a:rPr lang="hu-HU" dirty="0" smtClean="0"/>
              <a:t>)</a:t>
            </a:r>
            <a:endParaRPr lang="hu-HU" dirty="0"/>
          </a:p>
        </p:txBody>
      </p:sp>
      <p:sp>
        <p:nvSpPr>
          <p:cNvPr id="20482" name="Tartalom helye 2"/>
          <p:cNvSpPr>
            <a:spLocks noGrp="1"/>
          </p:cNvSpPr>
          <p:nvPr>
            <p:ph idx="1"/>
          </p:nvPr>
        </p:nvSpPr>
        <p:spPr>
          <a:xfrm>
            <a:off x="3563938" y="1600200"/>
            <a:ext cx="5122862" cy="4525963"/>
          </a:xfrm>
        </p:spPr>
        <p:txBody>
          <a:bodyPr/>
          <a:lstStyle/>
          <a:p>
            <a:r>
              <a:rPr lang="hu-HU" smtClean="0"/>
              <a:t>1876, oil painting on canvas, 65×46 cm, it is in the Hungarian National Gallery in Budapest</a:t>
            </a:r>
          </a:p>
        </p:txBody>
      </p:sp>
      <p:pic>
        <p:nvPicPr>
          <p:cNvPr id="20483" name="Picture 2"/>
          <p:cNvPicPr>
            <a:picLocks noChangeAspect="1" noChangeArrowheads="1"/>
          </p:cNvPicPr>
          <p:nvPr/>
        </p:nvPicPr>
        <p:blipFill>
          <a:blip r:embed="rId2"/>
          <a:srcRect/>
          <a:stretch>
            <a:fillRect/>
          </a:stretch>
        </p:blipFill>
        <p:spPr bwMode="auto">
          <a:xfrm>
            <a:off x="468313" y="1700213"/>
            <a:ext cx="3095625"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ím 1"/>
          <p:cNvSpPr>
            <a:spLocks noGrp="1"/>
          </p:cNvSpPr>
          <p:nvPr>
            <p:ph type="title"/>
          </p:nvPr>
        </p:nvSpPr>
        <p:spPr>
          <a:xfrm>
            <a:off x="539750" y="2636838"/>
            <a:ext cx="8229600" cy="1143000"/>
          </a:xfrm>
        </p:spPr>
        <p:txBody>
          <a:bodyPr/>
          <a:lstStyle/>
          <a:p>
            <a:r>
              <a:rPr lang="hu-HU" smtClean="0"/>
              <a:t>Thank you!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471</Words>
  <Application>Microsoft Office PowerPoint</Application>
  <PresentationFormat>Diavetítés a képernyőre (4:3 oldalarány)</PresentationFormat>
  <Paragraphs>32</Paragraphs>
  <Slides>10</Slides>
  <Notes>0</Notes>
  <HiddenSlides>0</HiddenSlides>
  <MMClips>0</MMClips>
  <ScaleCrop>false</ScaleCrop>
  <HeadingPairs>
    <vt:vector size="6" baseType="variant">
      <vt:variant>
        <vt:lpstr>Használt betűtípusok</vt:lpstr>
      </vt:variant>
      <vt:variant>
        <vt:i4>2</vt:i4>
      </vt:variant>
      <vt:variant>
        <vt:lpstr>Tervezősablon</vt:lpstr>
      </vt:variant>
      <vt:variant>
        <vt:i4>1</vt:i4>
      </vt:variant>
      <vt:variant>
        <vt:lpstr>Diacímek</vt:lpstr>
      </vt:variant>
      <vt:variant>
        <vt:i4>10</vt:i4>
      </vt:variant>
    </vt:vector>
  </HeadingPairs>
  <TitlesOfParts>
    <vt:vector size="13" baseType="lpstr">
      <vt:lpstr>Calibri</vt:lpstr>
      <vt:lpstr>Arial</vt:lpstr>
      <vt:lpstr>Office-téma</vt:lpstr>
      <vt:lpstr>Life and Work of László Paál</vt:lpstr>
      <vt:lpstr>László Paál’s life</vt:lpstr>
      <vt:lpstr>The work of László Paál</vt:lpstr>
      <vt:lpstr>Paál László: Dél (Noon)</vt:lpstr>
      <vt:lpstr>Paál László: Út a fontainebleau-i erdőben (Path in the forest of Fontainebleau)</vt:lpstr>
      <vt:lpstr>Paál László: Tehenek a fák alatt (Cows under the trees)</vt:lpstr>
      <vt:lpstr>Paál László Békák mocsara (Swamp of the frogs)</vt:lpstr>
      <vt:lpstr>Paál László: Erdei út (Path in the forest)</vt:lpstr>
      <vt:lpstr>Thank you!</vt:lpstr>
      <vt:lpstr>2011-2013.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Paál László, élete és munkássága</dc:title>
  <dc:creator>Peti</dc:creator>
  <cp:lastModifiedBy>Salamon Ágnes</cp:lastModifiedBy>
  <cp:revision>38</cp:revision>
  <dcterms:created xsi:type="dcterms:W3CDTF">2012-02-05T13:06:09Z</dcterms:created>
  <dcterms:modified xsi:type="dcterms:W3CDTF">2013-08-24T17:35:20Z</dcterms:modified>
</cp:coreProperties>
</file>