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6" r:id="rId4"/>
    <p:sldId id="272" r:id="rId5"/>
    <p:sldId id="273" r:id="rId6"/>
    <p:sldId id="274" r:id="rId7"/>
    <p:sldId id="287" r:id="rId8"/>
    <p:sldId id="277" r:id="rId9"/>
    <p:sldId id="278" r:id="rId10"/>
    <p:sldId id="288" r:id="rId11"/>
    <p:sldId id="279" r:id="rId12"/>
    <p:sldId id="280" r:id="rId13"/>
    <p:sldId id="289" r:id="rId14"/>
    <p:sldId id="264" r:id="rId15"/>
    <p:sldId id="265" r:id="rId16"/>
    <p:sldId id="290" r:id="rId17"/>
    <p:sldId id="268" r:id="rId18"/>
    <p:sldId id="270" r:id="rId19"/>
    <p:sldId id="291" r:id="rId20"/>
    <p:sldId id="266" r:id="rId21"/>
    <p:sldId id="267" r:id="rId22"/>
    <p:sldId id="292" r:id="rId23"/>
    <p:sldId id="257" r:id="rId24"/>
    <p:sldId id="258" r:id="rId25"/>
    <p:sldId id="293" r:id="rId26"/>
    <p:sldId id="261" r:id="rId27"/>
    <p:sldId id="262" r:id="rId28"/>
    <p:sldId id="296" r:id="rId29"/>
    <p:sldId id="275" r:id="rId30"/>
    <p:sldId id="276" r:id="rId31"/>
    <p:sldId id="283" r:id="rId32"/>
    <p:sldId id="284" r:id="rId33"/>
    <p:sldId id="294" r:id="rId34"/>
    <p:sldId id="281" r:id="rId35"/>
    <p:sldId id="282" r:id="rId36"/>
    <p:sldId id="295" r:id="rId37"/>
    <p:sldId id="285" r:id="rId3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DDDDDD"/>
    <a:srgbClr val="CCCCFF"/>
    <a:srgbClr val="FFFFCC"/>
    <a:srgbClr val="CCECFF"/>
    <a:srgbClr val="CCFFCC"/>
    <a:srgbClr val="5B98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8" autoAdjust="0"/>
    <p:restoredTop sz="94660"/>
  </p:normalViewPr>
  <p:slideViewPr>
    <p:cSldViewPr>
      <p:cViewPr varScale="1">
        <p:scale>
          <a:sx n="75" d="100"/>
          <a:sy n="7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70EB-F503-4EB6-AAD5-97873A42241A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B16C-71DF-4DFF-8D78-DB3780EF3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0598-6482-43BD-B6EB-4A6BFAE71EF2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CFDC-B042-463E-86B9-EAD62CE5D5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FE40-2DEC-4656-A3D5-2BC385F28D33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9BA3-9772-45A5-A909-41924D9C21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55C1-C0D9-49EA-A490-9526499AEFAB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82DC-CB54-45A7-9A82-31AF656C9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DDA1-0400-412C-AB31-8D56EA96999D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B5FB-B025-4FE0-87EA-D26595790E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6457-E076-477B-80C8-B39E71FD7D2B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C354-CF57-43E8-AFF3-0A8AF65EA5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806D-FA1E-48EE-B470-5EC013880B56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14B-92B1-4762-B3FC-FBDD814F6D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38D-CA83-48FB-961B-7C3221C476B4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15A7-85FD-4B7D-931C-E8A956847F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3969-6D10-4D2F-A09A-17227378093D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2B8F-3BE3-4F80-9079-E280F7F8AC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1A03-26A3-4C5F-8760-F252CE946005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737D-0E6C-4E3E-8548-80DC62E90C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3FCE-9DDC-40E8-9335-9E5B8E8220A6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23DD-2DBA-4961-8B25-0C7AB6699C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B906CD-8ECA-429D-A976-5DB4800F3610}" type="datetimeFigureOut">
              <a:rPr lang="hu-HU"/>
              <a:pPr>
                <a:defRPr/>
              </a:pPr>
              <a:t>2013/8/24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46BEF-5624-4A6D-97EC-3DC3557561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A fa és erdő motívum a magyar költészetben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smtClean="0">
                <a:solidFill>
                  <a:schemeClr val="accent2"/>
                </a:solidFill>
              </a:rPr>
              <a:t>Trees and the Forest in Hungarian Poetry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Vajda János: A vaáli erdőben</a:t>
            </a:r>
            <a:br>
              <a:rPr lang="pt-BR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Odabenn a mély vadonban,</a:t>
            </a:r>
            <a:br>
              <a:rPr lang="hu-HU" sz="2200" dirty="0" smtClean="0"/>
            </a:br>
            <a:r>
              <a:rPr lang="hu-HU" sz="2200" dirty="0" smtClean="0"/>
              <a:t>A csalános iharosban,</a:t>
            </a:r>
            <a:br>
              <a:rPr lang="hu-HU" sz="2200" dirty="0" smtClean="0"/>
            </a:br>
            <a:r>
              <a:rPr lang="hu-HU" sz="2200" dirty="0" smtClean="0"/>
              <a:t>Félreeső völgy ölében,</a:t>
            </a:r>
            <a:br>
              <a:rPr lang="hu-HU" sz="2200" dirty="0" smtClean="0"/>
            </a:br>
            <a:r>
              <a:rPr lang="hu-HU" sz="2200" dirty="0" smtClean="0"/>
              <a:t>Sűrű árnyak enyhhelyében;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Oh milyen jó volna ottan,</a:t>
            </a:r>
            <a:br>
              <a:rPr lang="hu-HU" sz="2200" dirty="0" smtClean="0"/>
            </a:br>
            <a:r>
              <a:rPr lang="hu-HU" sz="2200" dirty="0" smtClean="0"/>
              <a:t>Abban a kis házikóban,</a:t>
            </a:r>
            <a:br>
              <a:rPr lang="hu-HU" sz="2200" dirty="0" smtClean="0"/>
            </a:br>
            <a:r>
              <a:rPr lang="hu-HU" sz="2200" dirty="0" smtClean="0"/>
              <a:t>Élni, éldegélni, szépen,</a:t>
            </a:r>
            <a:br>
              <a:rPr lang="hu-HU" sz="2200" dirty="0" smtClean="0"/>
            </a:br>
            <a:r>
              <a:rPr lang="hu-HU" sz="2200" dirty="0" smtClean="0"/>
              <a:t>Békességben, csöndességben!…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Nem törődni a világgal,</a:t>
            </a:r>
            <a:br>
              <a:rPr lang="hu-HU" sz="2200" dirty="0" smtClean="0"/>
            </a:br>
            <a:r>
              <a:rPr lang="hu-HU" sz="2200" dirty="0" smtClean="0"/>
              <a:t>A világ ezer bajával.</a:t>
            </a:r>
            <a:br>
              <a:rPr lang="hu-HU" sz="2200" dirty="0" smtClean="0"/>
            </a:br>
            <a:r>
              <a:rPr lang="hu-HU" sz="2200" dirty="0" smtClean="0"/>
              <a:t>Meggondolni </a:t>
            </a:r>
            <a:r>
              <a:rPr lang="hu-HU" sz="2200" dirty="0" err="1" smtClean="0"/>
              <a:t>háborítlan</a:t>
            </a:r>
            <a:r>
              <a:rPr lang="hu-HU" sz="2200" dirty="0" smtClean="0"/>
              <a:t>,</a:t>
            </a:r>
            <a:br>
              <a:rPr lang="hu-HU" sz="2200" dirty="0" smtClean="0"/>
            </a:br>
            <a:r>
              <a:rPr lang="hu-HU" sz="2200" dirty="0" smtClean="0"/>
              <a:t>Ami immár közelebb van…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Illatos hegy oldalában,</a:t>
            </a:r>
            <a:br>
              <a:rPr lang="hu-HU" sz="2200" dirty="0" smtClean="0"/>
            </a:br>
            <a:r>
              <a:rPr lang="hu-HU" sz="2200" dirty="0" smtClean="0"/>
              <a:t>A tavaszi napsugárban,</a:t>
            </a:r>
            <a:br>
              <a:rPr lang="hu-HU" sz="2200" dirty="0" smtClean="0"/>
            </a:br>
            <a:r>
              <a:rPr lang="hu-HU" sz="2200" dirty="0" smtClean="0"/>
              <a:t>Nézni </a:t>
            </a:r>
            <a:r>
              <a:rPr lang="hu-HU" sz="2200" dirty="0" err="1" smtClean="0"/>
              <a:t>illandó</a:t>
            </a:r>
            <a:r>
              <a:rPr lang="hu-HU" sz="2200" dirty="0" smtClean="0"/>
              <a:t> felhőkbe,</a:t>
            </a:r>
            <a:br>
              <a:rPr lang="hu-HU" sz="2200" dirty="0" smtClean="0"/>
            </a:br>
            <a:r>
              <a:rPr lang="hu-HU" sz="2200" dirty="0" smtClean="0"/>
              <a:t>Múlt időkbe, jövendőkbe…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És azután, utóvégre,</a:t>
            </a:r>
            <a:br>
              <a:rPr lang="hu-HU" sz="2200" dirty="0" smtClean="0"/>
            </a:br>
            <a:r>
              <a:rPr lang="hu-HU" sz="2200" dirty="0" smtClean="0"/>
              <a:t>Észrevétlenül, megérve,</a:t>
            </a:r>
            <a:br>
              <a:rPr lang="hu-HU" sz="2200" dirty="0" smtClean="0"/>
            </a:br>
            <a:r>
              <a:rPr lang="hu-HU" sz="2200" dirty="0" smtClean="0"/>
              <a:t>Lehullani önmagától,</a:t>
            </a:r>
            <a:br>
              <a:rPr lang="hu-HU" sz="2200" dirty="0" smtClean="0"/>
            </a:br>
            <a:r>
              <a:rPr lang="hu-HU" sz="2200" dirty="0" smtClean="0"/>
              <a:t>A kiszáradt életfáról…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 smtClean="0"/>
              <a:t>S ismeretlen sírgödörbe'</a:t>
            </a:r>
            <a:br>
              <a:rPr lang="hu-HU" sz="2200" dirty="0" smtClean="0"/>
            </a:br>
            <a:r>
              <a:rPr lang="hu-HU" sz="2200" dirty="0" err="1" smtClean="0"/>
              <a:t>Elalunni</a:t>
            </a:r>
            <a:r>
              <a:rPr lang="hu-HU" sz="2200" dirty="0" smtClean="0"/>
              <a:t> mindörökre…</a:t>
            </a:r>
            <a:br>
              <a:rPr lang="hu-HU" sz="2200" dirty="0" smtClean="0"/>
            </a:br>
            <a:r>
              <a:rPr lang="hu-HU" sz="2200" dirty="0" smtClean="0"/>
              <a:t>S ott egyebet mit se tenni,</a:t>
            </a:r>
            <a:br>
              <a:rPr lang="hu-HU" sz="2200" dirty="0" smtClean="0"/>
            </a:br>
            <a:r>
              <a:rPr lang="hu-HU" sz="2200" dirty="0" smtClean="0"/>
              <a:t>Csak pihenni, csak pihenni…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János Vajda: </a:t>
            </a:r>
            <a:r>
              <a:rPr lang="en-US" b="1" dirty="0" smtClean="0"/>
              <a:t>In the forest of </a:t>
            </a:r>
            <a:r>
              <a:rPr lang="en-US" b="1" dirty="0" err="1" smtClean="0"/>
              <a:t>Vaál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Far off and deep in woodlands ways </a:t>
            </a:r>
            <a:br>
              <a:rPr lang="en-US" dirty="0" smtClean="0"/>
            </a:br>
            <a:r>
              <a:rPr lang="en-US" dirty="0" smtClean="0"/>
              <a:t>Where nettles lurk and maples blaze, </a:t>
            </a:r>
            <a:br>
              <a:rPr lang="en-US" dirty="0" smtClean="0"/>
            </a:br>
            <a:r>
              <a:rPr lang="en-US" dirty="0" smtClean="0"/>
              <a:t>A distant valley’s heart has made</a:t>
            </a:r>
            <a:br>
              <a:rPr lang="en-US" dirty="0" smtClean="0"/>
            </a:br>
            <a:r>
              <a:rPr lang="en-US" dirty="0" smtClean="0"/>
              <a:t>A dim, serene retreat of shade.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Ah, could my wandering steps repair </a:t>
            </a:r>
            <a:br>
              <a:rPr lang="en-US" dirty="0" smtClean="0"/>
            </a:br>
            <a:r>
              <a:rPr lang="en-US" dirty="0" smtClean="0"/>
              <a:t>To dwell within a cottage there, </a:t>
            </a:r>
            <a:br>
              <a:rPr lang="en-US" dirty="0" smtClean="0"/>
            </a:br>
            <a:r>
              <a:rPr lang="en-US" dirty="0" smtClean="0"/>
              <a:t>How sweet would such existence be </a:t>
            </a:r>
            <a:br>
              <a:rPr lang="en-US" dirty="0" smtClean="0"/>
            </a:br>
            <a:r>
              <a:rPr lang="en-US" dirty="0" smtClean="0"/>
              <a:t>In calmness and </a:t>
            </a:r>
            <a:r>
              <a:rPr lang="en-US" dirty="0" err="1" smtClean="0"/>
              <a:t>tranquillity</a:t>
            </a:r>
            <a:r>
              <a:rPr lang="en-US" dirty="0" smtClean="0"/>
              <a:t>!…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give the world no anxious thought </a:t>
            </a:r>
            <a:br>
              <a:rPr lang="en-US" dirty="0" smtClean="0"/>
            </a:br>
            <a:r>
              <a:rPr lang="en-US" dirty="0" smtClean="0"/>
              <a:t>And let its evils go for </a:t>
            </a:r>
            <a:r>
              <a:rPr lang="en-US" dirty="0" err="1" smtClean="0"/>
              <a:t>nought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To meditate in peace of soul</a:t>
            </a:r>
            <a:br>
              <a:rPr lang="en-US" dirty="0" smtClean="0"/>
            </a:br>
            <a:r>
              <a:rPr lang="en-US" dirty="0" smtClean="0"/>
              <a:t>Upon man’s life, </a:t>
            </a:r>
            <a:r>
              <a:rPr lang="en-US" dirty="0" err="1" smtClean="0"/>
              <a:t>unmarr’d</a:t>
            </a:r>
            <a:r>
              <a:rPr lang="en-US" dirty="0" smtClean="0"/>
              <a:t> and whole…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Upon the fragrant hills to lie</a:t>
            </a:r>
            <a:br>
              <a:rPr lang="en-US" sz="2600" dirty="0" smtClean="0"/>
            </a:br>
            <a:r>
              <a:rPr lang="en-US" sz="2600" dirty="0" smtClean="0"/>
              <a:t>Beneath the sunny April sky,</a:t>
            </a:r>
            <a:br>
              <a:rPr lang="en-US" sz="2600" dirty="0" smtClean="0"/>
            </a:br>
            <a:r>
              <a:rPr lang="en-US" sz="2600" dirty="0" smtClean="0"/>
              <a:t>And gaze upon the clouds that race </a:t>
            </a:r>
            <a:br>
              <a:rPr lang="en-US" sz="2600" dirty="0" smtClean="0"/>
            </a:br>
            <a:r>
              <a:rPr lang="en-US" sz="2600" dirty="0" smtClean="0"/>
              <a:t>Through past and future, time and space.</a:t>
            </a:r>
            <a:endParaRPr lang="hu-HU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This, then, were better after all, </a:t>
            </a:r>
            <a:br>
              <a:rPr lang="en-US" sz="2600" dirty="0" smtClean="0"/>
            </a:br>
            <a:r>
              <a:rPr lang="en-US" sz="2600" dirty="0" err="1" smtClean="0"/>
              <a:t>Unmark’d</a:t>
            </a:r>
            <a:r>
              <a:rPr lang="en-US" sz="2600" dirty="0" smtClean="0"/>
              <a:t> to live, and then to fall</a:t>
            </a:r>
            <a:br>
              <a:rPr lang="en-US" sz="2600" dirty="0" smtClean="0"/>
            </a:br>
            <a:r>
              <a:rPr lang="en-US" sz="2600" dirty="0" smtClean="0"/>
              <a:t>In silence down, </a:t>
            </a:r>
            <a:r>
              <a:rPr lang="en-US" sz="2600" dirty="0" err="1" smtClean="0"/>
              <a:t>unmov’d</a:t>
            </a:r>
            <a:r>
              <a:rPr lang="en-US" sz="2600" dirty="0" smtClean="0"/>
              <a:t> by strife, </a:t>
            </a:r>
            <a:br>
              <a:rPr lang="en-US" sz="2600" dirty="0" smtClean="0"/>
            </a:br>
            <a:r>
              <a:rPr lang="en-US" sz="2600" dirty="0" smtClean="0"/>
              <a:t>From off the dying tree of life… </a:t>
            </a:r>
            <a:endParaRPr lang="hu-HU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And so, unknown, </a:t>
            </a:r>
            <a:r>
              <a:rPr lang="en-US" sz="2600" dirty="0" err="1" smtClean="0"/>
              <a:t>sepultur’d</a:t>
            </a:r>
            <a:r>
              <a:rPr lang="en-US" sz="2600" dirty="0" smtClean="0"/>
              <a:t> deep, </a:t>
            </a:r>
            <a:br>
              <a:rPr lang="en-US" sz="2600" dirty="0" smtClean="0"/>
            </a:br>
            <a:r>
              <a:rPr lang="en-US" sz="2600" dirty="0" smtClean="0"/>
              <a:t>For ever more to lie asleep … </a:t>
            </a:r>
            <a:br>
              <a:rPr lang="en-US" sz="2600" dirty="0" smtClean="0"/>
            </a:br>
            <a:r>
              <a:rPr lang="en-US" sz="2600" dirty="0" smtClean="0"/>
              <a:t>Such quietude at last were best, </a:t>
            </a:r>
            <a:br>
              <a:rPr lang="en-US" sz="2600" dirty="0" smtClean="0"/>
            </a:br>
            <a:r>
              <a:rPr lang="en-US" sz="2600" dirty="0" smtClean="0"/>
              <a:t>And all we yearn for is to rest. </a:t>
            </a:r>
            <a:endParaRPr lang="hu-HU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err="1" smtClean="0"/>
              <a:t>Kirkconnell</a:t>
            </a:r>
            <a:r>
              <a:rPr lang="en-US" i="1" dirty="0" smtClean="0"/>
              <a:t>, Watson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>
                <a:gamma/>
                <a:tint val="0"/>
                <a:invGamma/>
              </a:srgb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Vajda János: Őszi tájék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égen a felhő egymást </a:t>
            </a:r>
            <a:r>
              <a:rPr lang="hu-HU" dirty="0" err="1" smtClean="0"/>
              <a:t>üzi-hajtja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Suhogva a parton hajlong a sikár.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Csóválja fejét a </a:t>
            </a:r>
            <a:r>
              <a:rPr lang="hu-HU" dirty="0" err="1" smtClean="0"/>
              <a:t>hegyélen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makkfa: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Hogy oda megint az örömteli nyár!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Gyülemlik a holló, varjú kavarogva.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cinege fázik a tüskebokorba'.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kerti haraszton zokogja a szél: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Elhervad a rózsa, lehull a levél.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Elhervad a rózsa, lehull a levél!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Ezért születünk hát, ez az életi cél?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Csak eddig a pálya, semmit se tovább,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Vagy itten az ember csak öltözik át?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Mi itten örök: a halál-e vagy a lét?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Hol itten a kezdet, hol és van-e vég?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Mi itt a csalódás, hol itten az álom,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Vajh innen-e, </a:t>
            </a:r>
            <a:r>
              <a:rPr lang="hu-HU" dirty="0" err="1" smtClean="0"/>
              <a:t>avvagy</a:t>
            </a:r>
            <a:r>
              <a:rPr lang="hu-HU" dirty="0" smtClean="0"/>
              <a:t> túl a határon?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égen a felhő egymást </a:t>
            </a:r>
            <a:r>
              <a:rPr lang="hu-HU" dirty="0" err="1" smtClean="0"/>
              <a:t>üzi-hajtja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Bujdosni a tarlón indul a </a:t>
            </a:r>
            <a:r>
              <a:rPr lang="hu-HU" dirty="0" err="1" smtClean="0"/>
              <a:t>katang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Elnémul az erdő, elszállt a galambja.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Siránkozik a falubéli harang.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Mezőkön az árnyék, tengereken hab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err="1" smtClean="0"/>
              <a:t>Mulik</a:t>
            </a:r>
            <a:r>
              <a:rPr lang="hu-HU" dirty="0" smtClean="0"/>
              <a:t>, születik, mint mára a holnap.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szemfödelet rángatja hideg szél: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Elhervad a rózsa, lehull a levél.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Elhervad a rózsa, lehull a levél!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Hiába hisz ember, hiába remél?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Hát semmi, de semmi, ami vigasztal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Ott túl amaz árkon újra tavasszal?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Ereszkedik a ravatal a gödörbe.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Dörögnek a hantok: örökre, </a:t>
            </a:r>
            <a:r>
              <a:rPr lang="hu-HU" dirty="0" err="1" smtClean="0"/>
              <a:t>örökre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sírra borul le hű szerető: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Semmit soha vissza a temető?!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égen a felhő egymást </a:t>
            </a:r>
            <a:r>
              <a:rPr lang="hu-HU" dirty="0" err="1" smtClean="0"/>
              <a:t>üzi-hajtja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Lemegy a nap. A nyáj hazatér.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Távolba vesz el halk, méla kolompja.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Kiált a kuvik, száll a denevér.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Sírhalmot ölelve az anya zokog.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- Majd </a:t>
            </a:r>
            <a:r>
              <a:rPr lang="hu-HU" dirty="0" err="1" smtClean="0"/>
              <a:t>kigyul</a:t>
            </a:r>
            <a:r>
              <a:rPr lang="hu-HU" dirty="0" smtClean="0"/>
              <a:t> a csillag, kisüt a hold.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 ott fenn a keresztfán suttogja a szél: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Kinyílik a rózsa, kihajt a levél!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tint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János Vajda: An </a:t>
            </a:r>
            <a:r>
              <a:rPr lang="hu-HU" b="1" dirty="0" err="1" smtClean="0"/>
              <a:t>autumn</a:t>
            </a:r>
            <a:r>
              <a:rPr lang="hu-HU" b="1" dirty="0" smtClean="0"/>
              <a:t> </a:t>
            </a:r>
            <a:r>
              <a:rPr lang="hu-HU" b="1" dirty="0" err="1" smtClean="0"/>
              <a:t>reverie</a:t>
            </a:r>
            <a:r>
              <a:rPr lang="hu-HU" b="1" dirty="0" smtClean="0"/>
              <a:t> 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Cloud chases cloud athwart the sky,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babbling foam curves round the coast,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tall oak shakes it's locks on high.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 summer fades like a wan ghost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ravens whirl in </a:t>
            </a:r>
            <a:r>
              <a:rPr lang="en-US" dirty="0" err="1" smtClean="0"/>
              <a:t>sombre</a:t>
            </a:r>
            <a:r>
              <a:rPr lang="en-US" dirty="0" smtClean="0"/>
              <a:t> herds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Upon the thorn-bush keenly blows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wind, and chills the trembling birds,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 through the dead leaves sobbing goes: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Now falls the leaf, now fades the rose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Are we born for a fate like theirs?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this the sum of life ? Who knows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purpose rules our changing years!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 we, with our weak breath expire,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 cast our robes as on we wend?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death or life the victor here?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Does grave begin, or cradle end?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Cloud chases cloud athwart the sky.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doves abandon their green bower.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church-bell mourns to the chill air,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Despondent from its darkling tower.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Shadows on land, bubbles on sea,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From birth to death for ever pass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wind rends their pale shroud and we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Now fades the rose, now falls the leaf.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Now fades the rose, now falls the leaf: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Should man have faith in anything?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harvest of his hope is grief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Doth yon grave blossom in the Spring?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coffin in the earth is laid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falling clods repeat " For ever,"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Since those who sleep in that cool shade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Return to them that love them never.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sun slopes down — the herds creep home.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solemn bell dies on the ear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barn-owl shrieks, the bat flits past.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mother sobs beside the bier.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But now the stars float o'er the sky,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moon glides forth — and, voice of hope,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wind sings o'er the Calvary —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" The leaf shall wake, the rose shall </a:t>
            </a:r>
            <a:r>
              <a:rPr lang="en-US" dirty="0" err="1" smtClean="0"/>
              <a:t>ope</a:t>
            </a:r>
            <a:r>
              <a:rPr lang="en-US" dirty="0" smtClean="0"/>
              <a:t>."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Nora de </a:t>
            </a:r>
            <a:r>
              <a:rPr lang="en-US" i="1" dirty="0" err="1" smtClean="0"/>
              <a:t>Vallyi</a:t>
            </a:r>
            <a:r>
              <a:rPr lang="en-US" i="1" dirty="0" smtClean="0"/>
              <a:t> and Stuart, Dorothy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Ady Endre: Párizsban járt az ősz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Párisba tegnap beszökött az Ősz. </a:t>
            </a:r>
            <a:br>
              <a:rPr lang="hu-HU" sz="2000" dirty="0" smtClean="0"/>
            </a:br>
            <a:r>
              <a:rPr lang="hu-HU" sz="2000" dirty="0" smtClean="0"/>
              <a:t>Szent Mihály útján suhant nesztelen, </a:t>
            </a:r>
            <a:br>
              <a:rPr lang="hu-HU" sz="2000" dirty="0" smtClean="0"/>
            </a:br>
            <a:r>
              <a:rPr lang="hu-HU" sz="2000" dirty="0" smtClean="0"/>
              <a:t>Kánikulában, halk lombok alatt</a:t>
            </a:r>
            <a:br>
              <a:rPr lang="hu-HU" sz="2000" dirty="0" smtClean="0"/>
            </a:br>
            <a:r>
              <a:rPr lang="hu-HU" sz="2000" dirty="0" smtClean="0"/>
              <a:t>S találkozott velem.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Ballagtam éppen a Szajna felé</a:t>
            </a:r>
            <a:br>
              <a:rPr lang="hu-HU" sz="2000" dirty="0" smtClean="0"/>
            </a:br>
            <a:r>
              <a:rPr lang="hu-HU" sz="2000" dirty="0" smtClean="0"/>
              <a:t>S égtek lelkemben kis rőzse-dalok: </a:t>
            </a:r>
            <a:br>
              <a:rPr lang="hu-HU" sz="2000" dirty="0" smtClean="0"/>
            </a:br>
            <a:r>
              <a:rPr lang="hu-HU" sz="2000" dirty="0" smtClean="0"/>
              <a:t>Füstösek, furcsák, búsak, </a:t>
            </a:r>
            <a:r>
              <a:rPr lang="hu-HU" sz="2000" dirty="0" err="1" smtClean="0"/>
              <a:t>bíborak</a:t>
            </a:r>
            <a:r>
              <a:rPr lang="hu-HU" sz="2000" dirty="0" smtClean="0"/>
              <a:t>, </a:t>
            </a:r>
            <a:br>
              <a:rPr lang="hu-HU" sz="2000" dirty="0" smtClean="0"/>
            </a:br>
            <a:r>
              <a:rPr lang="hu-HU" sz="2000" dirty="0" smtClean="0"/>
              <a:t>Arról, hogy meghalok.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Elért az Ősz és súgott valamit, </a:t>
            </a:r>
            <a:br>
              <a:rPr lang="hu-HU" sz="1800" dirty="0" smtClean="0"/>
            </a:br>
            <a:r>
              <a:rPr lang="hu-HU" sz="1800" dirty="0" smtClean="0"/>
              <a:t>Szent Mihály útja beleremegett, </a:t>
            </a:r>
            <a:br>
              <a:rPr lang="hu-HU" sz="1800" dirty="0" smtClean="0"/>
            </a:br>
            <a:r>
              <a:rPr lang="hu-HU" sz="1800" dirty="0" err="1" smtClean="0"/>
              <a:t>Züm</a:t>
            </a:r>
            <a:r>
              <a:rPr lang="hu-HU" sz="1800" dirty="0" smtClean="0"/>
              <a:t>, </a:t>
            </a:r>
            <a:r>
              <a:rPr lang="hu-HU" sz="1800" dirty="0" err="1" smtClean="0"/>
              <a:t>züm</a:t>
            </a:r>
            <a:r>
              <a:rPr lang="hu-HU" sz="1800" dirty="0" smtClean="0"/>
              <a:t>: röpködtek végig az </a:t>
            </a:r>
            <a:r>
              <a:rPr lang="hu-HU" sz="1800" dirty="0" err="1" smtClean="0"/>
              <a:t>uton</a:t>
            </a:r>
            <a:r>
              <a:rPr lang="hu-HU" sz="1800" dirty="0" smtClean="0"/>
              <a:t> </a:t>
            </a:r>
            <a:br>
              <a:rPr lang="hu-HU" sz="1800" dirty="0" smtClean="0"/>
            </a:br>
            <a:r>
              <a:rPr lang="hu-HU" sz="1800" dirty="0" smtClean="0"/>
              <a:t>Tréfás falevelek.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Egy perc: a Nyár meg sem hőkölt belé </a:t>
            </a:r>
            <a:br>
              <a:rPr lang="hu-HU" sz="1800" dirty="0" smtClean="0"/>
            </a:br>
            <a:r>
              <a:rPr lang="hu-HU" sz="1800" dirty="0" smtClean="0"/>
              <a:t>S Párisból az Ősz kacagva szaladt.</a:t>
            </a:r>
            <a:br>
              <a:rPr lang="hu-HU" sz="1800" dirty="0" smtClean="0"/>
            </a:br>
            <a:r>
              <a:rPr lang="hu-HU" sz="1800" dirty="0" smtClean="0"/>
              <a:t>Itt járt, s hogy itt járt, én tudom csupán </a:t>
            </a:r>
            <a:br>
              <a:rPr lang="hu-HU" sz="1800" dirty="0" smtClean="0"/>
            </a:br>
            <a:r>
              <a:rPr lang="hu-HU" sz="1800" dirty="0" smtClean="0"/>
              <a:t>Nyögő lombok alatt.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Endre Ady: </a:t>
            </a:r>
            <a:r>
              <a:rPr lang="hu-HU" dirty="0" err="1" smtClean="0"/>
              <a:t>Autumn</a:t>
            </a:r>
            <a:r>
              <a:rPr lang="hu-HU" dirty="0" smtClean="0"/>
              <a:t> </a:t>
            </a:r>
            <a:r>
              <a:rPr lang="hu-HU" dirty="0" err="1" smtClean="0"/>
              <a:t>passed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Paris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Autumn </a:t>
            </a:r>
            <a:r>
              <a:rPr lang="en-US" dirty="0" err="1" smtClean="0"/>
              <a:t>sliped</a:t>
            </a:r>
            <a:r>
              <a:rPr lang="en-US" dirty="0" smtClean="0"/>
              <a:t> into Paris yesterday, </a:t>
            </a:r>
            <a:br>
              <a:rPr lang="en-US" dirty="0" smtClean="0"/>
            </a:br>
            <a:r>
              <a:rPr lang="en-US" dirty="0" smtClean="0"/>
              <a:t>came silently down Boulevard St Michel, </a:t>
            </a:r>
            <a:br>
              <a:rPr lang="en-US" dirty="0" smtClean="0"/>
            </a:br>
            <a:r>
              <a:rPr lang="en-US" dirty="0" smtClean="0"/>
              <a:t>In sultry heat, past boughs sullen and still, </a:t>
            </a:r>
            <a:br>
              <a:rPr lang="en-US" dirty="0" smtClean="0"/>
            </a:br>
            <a:r>
              <a:rPr lang="en-US" dirty="0" smtClean="0"/>
              <a:t>and met me on its way.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 I walked on to where the Seine flows by, </a:t>
            </a:r>
            <a:br>
              <a:rPr lang="en-US" dirty="0" smtClean="0"/>
            </a:br>
            <a:r>
              <a:rPr lang="en-US" dirty="0" smtClean="0"/>
              <a:t>little twig songs burned softly in my heart, </a:t>
            </a:r>
            <a:br>
              <a:rPr lang="en-US" dirty="0" smtClean="0"/>
            </a:br>
            <a:r>
              <a:rPr lang="en-US" dirty="0" smtClean="0"/>
              <a:t>smoky, odd, </a:t>
            </a:r>
            <a:r>
              <a:rPr lang="en-US" dirty="0" err="1" smtClean="0"/>
              <a:t>sombre</a:t>
            </a:r>
            <a:r>
              <a:rPr lang="en-US" dirty="0" smtClean="0"/>
              <a:t>, purple songs. I thought </a:t>
            </a:r>
            <a:br>
              <a:rPr lang="en-US" dirty="0" smtClean="0"/>
            </a:br>
            <a:r>
              <a:rPr lang="en-US" dirty="0" smtClean="0"/>
              <a:t>they sighed that I shall die.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Autumn drew abreast and whispered to me, </a:t>
            </a:r>
            <a:br>
              <a:rPr lang="en-US" dirty="0" smtClean="0"/>
            </a:br>
            <a:r>
              <a:rPr lang="en-US" dirty="0" smtClean="0"/>
              <a:t>Boulevard St Michel that moment shivered. </a:t>
            </a:r>
            <a:br>
              <a:rPr lang="en-US" dirty="0" smtClean="0"/>
            </a:br>
            <a:r>
              <a:rPr lang="en-US" dirty="0" smtClean="0"/>
              <a:t>Rustling, the dusty, playful leaves quivered, </a:t>
            </a:r>
            <a:br>
              <a:rPr lang="en-US" dirty="0" smtClean="0"/>
            </a:br>
            <a:r>
              <a:rPr lang="en-US" dirty="0" smtClean="0"/>
              <a:t>whirled forth along the way.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One moment: summer took no heed: whereon, </a:t>
            </a:r>
            <a:br>
              <a:rPr lang="en-US" dirty="0" smtClean="0"/>
            </a:br>
            <a:r>
              <a:rPr lang="en-US" dirty="0" smtClean="0"/>
              <a:t>laughing, autumn sped away from Paris.</a:t>
            </a:r>
            <a:br>
              <a:rPr lang="en-US" dirty="0" smtClean="0"/>
            </a:br>
            <a:r>
              <a:rPr lang="en-US" dirty="0" smtClean="0"/>
              <a:t>That it was here, I alone bear witness, </a:t>
            </a:r>
            <a:br>
              <a:rPr lang="en-US" dirty="0" smtClean="0"/>
            </a:br>
            <a:r>
              <a:rPr lang="en-US" dirty="0" smtClean="0"/>
              <a:t>under the trees that moan.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Bell, Doreen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820150" cy="1430337"/>
          </a:xfrm>
        </p:spPr>
        <p:txBody>
          <a:bodyPr/>
          <a:lstStyle/>
          <a:p>
            <a:endParaRPr lang="hu-HU" sz="4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smtClean="0"/>
              <a:t/>
            </a:r>
            <a:br>
              <a:rPr lang="hu-HU" sz="2000" smtClean="0"/>
            </a:br>
            <a:endParaRPr 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>
                <a:gamma/>
                <a:tint val="0"/>
                <a:invGamma/>
              </a:srgbClr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Kosztolányi Dezső: Őszi reggeli 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Ezt hozta az ősz. Hűs gyümölcsöket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üvegtálon. Nehéz, sötét-smaragd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szőlőt, hatalmas, </a:t>
            </a:r>
            <a:r>
              <a:rPr lang="hu-HU" dirty="0" err="1" smtClean="0"/>
              <a:t>jáspisfényü</a:t>
            </a:r>
            <a:r>
              <a:rPr lang="hu-HU" dirty="0" smtClean="0"/>
              <a:t> körtét,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megannyi dús, tündöklő ékszerét.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Vízcsöpp iramlik egy kövér bogyóról,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és elgurul, akár a </a:t>
            </a:r>
            <a:r>
              <a:rPr lang="hu-HU" dirty="0" err="1" smtClean="0"/>
              <a:t>brilliáns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pompa ez, részvéttelen, derült,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magába-forduló tökéletesség.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Jobb volna élni. Ámde túl a fák már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aranykezükkel intenek nekem.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CCFF">
                <a:gamma/>
                <a:tint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Dezső Kosztolányi: </a:t>
            </a:r>
            <a:r>
              <a:rPr lang="hu-HU" b="1" dirty="0" err="1" smtClean="0"/>
              <a:t>Autumn</a:t>
            </a:r>
            <a:r>
              <a:rPr lang="hu-HU" b="1" dirty="0" smtClean="0"/>
              <a:t> </a:t>
            </a:r>
            <a:r>
              <a:rPr lang="hu-HU" b="1" dirty="0" err="1" smtClean="0"/>
              <a:t>breakfast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These autumn brings. Refreshing fruits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on a glass tray. Heavy, deep emerald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of grapes, pears huge and jasper-lit,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all its lavish and refulgent gems.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</a:t>
            </a:r>
            <a:r>
              <a:rPr lang="en-US" dirty="0" err="1" smtClean="0"/>
              <a:t>juicedrop</a:t>
            </a:r>
            <a:r>
              <a:rPr lang="en-US" dirty="0" smtClean="0"/>
              <a:t> slithers from a berry's globe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rolls away, bright as a diamond.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This pomp is short of sympathy, serene,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perfection turning in upon itself.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Better to live. And yet, beyond, the trees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already wave their golden arms to me.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Dixon, Alan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rgbClr val="DDDDDD">
                <a:gamma/>
                <a:tint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József Attila: Reménytelenül</a:t>
            </a:r>
            <a:br>
              <a:rPr lang="hu-HU" dirty="0" smtClean="0"/>
            </a:br>
            <a:r>
              <a:rPr lang="hu-HU" i="1" dirty="0" smtClean="0"/>
              <a:t> Lassan, </a:t>
            </a:r>
            <a:r>
              <a:rPr lang="hu-HU" i="1" dirty="0" err="1" smtClean="0"/>
              <a:t>tünődve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ember végül homokos,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szomorú, vizes síkra ér,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szétnéz merengve és okos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fejével biccent, nem remél.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Én is így próbálok csalás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nélkül szétnézni könnyedén.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Ezüstös fejszesuhanás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játszik a nyárfa levelén.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semmi ágán ül </a:t>
            </a:r>
            <a:r>
              <a:rPr lang="hu-HU" dirty="0" err="1" smtClean="0"/>
              <a:t>szivem</a:t>
            </a:r>
            <a:r>
              <a:rPr lang="hu-HU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kis teste hangtalan vacog,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köréje gyűlnek </a:t>
            </a:r>
            <a:r>
              <a:rPr lang="hu-HU" dirty="0" err="1" smtClean="0"/>
              <a:t>szeliden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 nézik, </a:t>
            </a:r>
            <a:r>
              <a:rPr lang="hu-HU" dirty="0" err="1" smtClean="0"/>
              <a:t>nézik</a:t>
            </a:r>
            <a:r>
              <a:rPr lang="hu-HU" dirty="0" smtClean="0"/>
              <a:t> a csillagok.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>
                <a:gamma/>
                <a:tint val="6275"/>
                <a:invGamma/>
              </a:srgbClr>
            </a:gs>
            <a:gs pos="100000">
              <a:srgbClr val="DDDDD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Attila József: </a:t>
            </a:r>
            <a:r>
              <a:rPr lang="en-US" b="1" dirty="0" smtClean="0"/>
              <a:t>Without Hope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US" i="1" dirty="0" smtClean="0"/>
              <a:t>Slowly, broodingly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All you arrive at in the end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a sad, washed-out, sandy plain,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you gaze about, take it in, bend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wise head, nod; hope is in vain.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Myself, I try to look about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nonchalantly, without pretence.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Axe-arcs shake their silver out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rippling where the aspens dance.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My heart sits on the twig of nothing,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its little body shivering, dumb.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calm unbroken gathering,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staring, staring, the stars come.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Morgan, Edwin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ECFF"/>
            </a:gs>
            <a:gs pos="100000">
              <a:srgbClr val="DDDDD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Radnóti Miklós: À la recherche…</a:t>
            </a:r>
            <a:br>
              <a:rPr lang="fr-FR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Régi szelíd esték, ti is emlékké nemesedtek!</a:t>
            </a:r>
            <a:br>
              <a:rPr lang="hu-HU" dirty="0" smtClean="0"/>
            </a:br>
            <a:r>
              <a:rPr lang="hu-HU" dirty="0" smtClean="0"/>
              <a:t>Költőkkel s fiatal feleségekkel koszorúzott</a:t>
            </a:r>
            <a:br>
              <a:rPr lang="hu-HU" dirty="0" smtClean="0"/>
            </a:br>
            <a:r>
              <a:rPr lang="hu-HU" dirty="0" smtClean="0"/>
              <a:t>tündöklő asztal, hova csúszol a múltak iszapján?</a:t>
            </a:r>
            <a:br>
              <a:rPr lang="hu-HU" dirty="0" smtClean="0"/>
            </a:br>
            <a:r>
              <a:rPr lang="hu-HU" dirty="0" smtClean="0"/>
              <a:t>hol van az éj, amikor még vígan szürkebarátot</a:t>
            </a:r>
            <a:br>
              <a:rPr lang="hu-HU" dirty="0" smtClean="0"/>
            </a:br>
            <a:r>
              <a:rPr lang="hu-HU" dirty="0" smtClean="0"/>
              <a:t>ittak a fürge barátok a </a:t>
            </a:r>
            <a:r>
              <a:rPr lang="hu-HU" dirty="0" err="1" smtClean="0"/>
              <a:t>szépszemü</a:t>
            </a:r>
            <a:r>
              <a:rPr lang="hu-HU" dirty="0" smtClean="0"/>
              <a:t> </a:t>
            </a:r>
            <a:r>
              <a:rPr lang="hu-HU" dirty="0" err="1" smtClean="0"/>
              <a:t>karcsu</a:t>
            </a:r>
            <a:r>
              <a:rPr lang="hu-HU" dirty="0" smtClean="0"/>
              <a:t> pohárból?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Verssorok úsztak a lámpák fénye körül, ragyogó zöld</a:t>
            </a:r>
            <a:br>
              <a:rPr lang="hu-HU" dirty="0" smtClean="0"/>
            </a:br>
            <a:r>
              <a:rPr lang="hu-HU" dirty="0" smtClean="0"/>
              <a:t>jelzők ringtak a metrum tajtékos taraján és</a:t>
            </a:r>
            <a:br>
              <a:rPr lang="hu-HU" dirty="0" smtClean="0"/>
            </a:br>
            <a:r>
              <a:rPr lang="hu-HU" dirty="0" smtClean="0"/>
              <a:t>éltek a holtak s otthon voltak a foglyok, az </a:t>
            </a:r>
            <a:r>
              <a:rPr lang="hu-HU" dirty="0" err="1" smtClean="0"/>
              <a:t>eltünt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drága barátok, verseket írtak a rég elesettek,</a:t>
            </a:r>
            <a:br>
              <a:rPr lang="hu-HU" dirty="0" smtClean="0"/>
            </a:br>
            <a:r>
              <a:rPr lang="hu-HU" dirty="0" smtClean="0"/>
              <a:t>szívükön Ukrajna, Hispánia, Flandria földje.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Voltak, akik fogukat </a:t>
            </a:r>
            <a:r>
              <a:rPr lang="hu-HU" dirty="0" err="1" smtClean="0"/>
              <a:t>csikorítva</a:t>
            </a:r>
            <a:r>
              <a:rPr lang="hu-HU" dirty="0" smtClean="0"/>
              <a:t> rohantak a tűzben,</a:t>
            </a:r>
            <a:br>
              <a:rPr lang="hu-HU" dirty="0" smtClean="0"/>
            </a:br>
            <a:r>
              <a:rPr lang="hu-HU" dirty="0" smtClean="0"/>
              <a:t>s harcoltak, csak azért, mert ellene </a:t>
            </a:r>
            <a:r>
              <a:rPr lang="hu-HU" dirty="0" err="1" smtClean="0"/>
              <a:t>mitse</a:t>
            </a:r>
            <a:r>
              <a:rPr lang="hu-HU" dirty="0" smtClean="0"/>
              <a:t> tehettek,</a:t>
            </a:r>
            <a:br>
              <a:rPr lang="hu-HU" dirty="0" smtClean="0"/>
            </a:br>
            <a:r>
              <a:rPr lang="hu-HU" dirty="0" smtClean="0"/>
              <a:t>s míg riadozva aludt körülöttük a század a mocskos</a:t>
            </a:r>
            <a:br>
              <a:rPr lang="hu-HU" dirty="0" smtClean="0"/>
            </a:br>
            <a:r>
              <a:rPr lang="hu-HU" dirty="0" smtClean="0"/>
              <a:t>éj fedezéke alatt, a szobájuk járt az eszükben,</a:t>
            </a:r>
            <a:br>
              <a:rPr lang="hu-HU" dirty="0" smtClean="0"/>
            </a:br>
            <a:r>
              <a:rPr lang="hu-HU" dirty="0" smtClean="0"/>
              <a:t>mely sziget és barlang volt nékik e társadalomban.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Volt, ahová lepecsételt </a:t>
            </a:r>
            <a:r>
              <a:rPr lang="hu-HU" dirty="0" err="1" smtClean="0"/>
              <a:t>marhakocsikban</a:t>
            </a:r>
            <a:r>
              <a:rPr lang="hu-HU" dirty="0" smtClean="0"/>
              <a:t> utaztak,</a:t>
            </a:r>
            <a:br>
              <a:rPr lang="hu-HU" dirty="0" smtClean="0"/>
            </a:br>
            <a:r>
              <a:rPr lang="hu-HU" dirty="0" smtClean="0"/>
              <a:t>dermedten s fegyvertelen álltak az aknamezőkön,</a:t>
            </a:r>
            <a:br>
              <a:rPr lang="hu-HU" dirty="0" smtClean="0"/>
            </a:br>
            <a:r>
              <a:rPr lang="hu-HU" dirty="0" smtClean="0"/>
              <a:t>s volt, ahová önként mentek, fegyverrel a kézben,</a:t>
            </a:r>
            <a:br>
              <a:rPr lang="hu-HU" dirty="0" smtClean="0"/>
            </a:br>
            <a:r>
              <a:rPr lang="hu-HU" dirty="0" smtClean="0"/>
              <a:t>némán, mert tudták, az a harc, az az ő ügyük ott lenn,</a:t>
            </a:r>
            <a:br>
              <a:rPr lang="hu-HU" dirty="0" smtClean="0"/>
            </a:br>
            <a:r>
              <a:rPr lang="hu-HU" dirty="0" smtClean="0"/>
              <a:t>s most a szabadság angyala őrzi nagy álmuk az éjben.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 volt ahová ... mindegy. Hova </a:t>
            </a:r>
            <a:r>
              <a:rPr lang="hu-HU" dirty="0" err="1" smtClean="0"/>
              <a:t>tüntek</a:t>
            </a:r>
            <a:r>
              <a:rPr lang="hu-HU" dirty="0" smtClean="0"/>
              <a:t> a bölcs borozások?</a:t>
            </a:r>
            <a:br>
              <a:rPr lang="hu-HU" dirty="0" smtClean="0"/>
            </a:br>
            <a:r>
              <a:rPr lang="hu-HU" dirty="0" smtClean="0"/>
              <a:t>szálltak a gyors </a:t>
            </a:r>
            <a:r>
              <a:rPr lang="hu-HU" dirty="0" err="1" smtClean="0"/>
              <a:t>behivók</a:t>
            </a:r>
            <a:r>
              <a:rPr lang="hu-HU" dirty="0" smtClean="0"/>
              <a:t>, szaporodtak a verstöredékek,</a:t>
            </a:r>
            <a:br>
              <a:rPr lang="hu-HU" dirty="0" smtClean="0"/>
            </a:br>
            <a:r>
              <a:rPr lang="hu-HU" dirty="0" smtClean="0"/>
              <a:t>és szaporodtak a ráncok a </a:t>
            </a:r>
            <a:r>
              <a:rPr lang="hu-HU" dirty="0" err="1" smtClean="0"/>
              <a:t>szépmosolyú</a:t>
            </a:r>
            <a:r>
              <a:rPr lang="hu-HU" dirty="0" smtClean="0"/>
              <a:t> fiatal nők</a:t>
            </a:r>
            <a:br>
              <a:rPr lang="hu-HU" dirty="0" smtClean="0"/>
            </a:br>
            <a:r>
              <a:rPr lang="hu-HU" dirty="0" smtClean="0"/>
              <a:t>ajka körül s szeme alján; elnehezedtek a tündér-</a:t>
            </a:r>
            <a:br>
              <a:rPr lang="hu-HU" dirty="0" smtClean="0"/>
            </a:br>
            <a:r>
              <a:rPr lang="hu-HU" dirty="0" err="1" smtClean="0"/>
              <a:t>léptü</a:t>
            </a:r>
            <a:r>
              <a:rPr lang="hu-HU" dirty="0" smtClean="0"/>
              <a:t> leányok a </a:t>
            </a:r>
            <a:r>
              <a:rPr lang="hu-HU" dirty="0" err="1" smtClean="0"/>
              <a:t>háboru</a:t>
            </a:r>
            <a:r>
              <a:rPr lang="hu-HU" dirty="0" smtClean="0"/>
              <a:t> hallgatag évei közben.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Hol van az éj, az a kocsma, a hársak alatt az az asztal?</a:t>
            </a:r>
            <a:br>
              <a:rPr lang="hu-HU" dirty="0" smtClean="0"/>
            </a:br>
            <a:r>
              <a:rPr lang="hu-HU" dirty="0" smtClean="0"/>
              <a:t>és akik élnek még, hol vannak a harcra tiportak?</a:t>
            </a:r>
            <a:br>
              <a:rPr lang="hu-HU" dirty="0" smtClean="0"/>
            </a:br>
            <a:r>
              <a:rPr lang="hu-HU" dirty="0" smtClean="0"/>
              <a:t>hangjuk hallja </a:t>
            </a:r>
            <a:r>
              <a:rPr lang="hu-HU" dirty="0" err="1" smtClean="0"/>
              <a:t>szivem</a:t>
            </a:r>
            <a:r>
              <a:rPr lang="hu-HU" dirty="0" smtClean="0"/>
              <a:t>, kezem őrzi kezük </a:t>
            </a:r>
            <a:r>
              <a:rPr lang="hu-HU" dirty="0" err="1" smtClean="0"/>
              <a:t>szoritását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művük idézgetem és torzóik aránya kibomlik,</a:t>
            </a:r>
            <a:br>
              <a:rPr lang="hu-HU" dirty="0" smtClean="0"/>
            </a:br>
            <a:r>
              <a:rPr lang="hu-HU" dirty="0" smtClean="0"/>
              <a:t>s mérem (néma fogoly), - jajjal teli Szerbia ormán.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Hol van az éj? az az éj már vissza se jő soha többé,</a:t>
            </a:r>
            <a:br>
              <a:rPr lang="hu-HU" dirty="0" smtClean="0"/>
            </a:br>
            <a:r>
              <a:rPr lang="hu-HU" dirty="0" smtClean="0"/>
              <a:t>mert ami volt, annak más távlatot </a:t>
            </a:r>
            <a:r>
              <a:rPr lang="hu-HU" dirty="0" err="1" smtClean="0"/>
              <a:t>ád</a:t>
            </a:r>
            <a:r>
              <a:rPr lang="hu-HU" dirty="0" smtClean="0"/>
              <a:t> a halál már.</a:t>
            </a:r>
            <a:br>
              <a:rPr lang="hu-HU" dirty="0" smtClean="0"/>
            </a:br>
            <a:r>
              <a:rPr lang="hu-HU" dirty="0" smtClean="0"/>
              <a:t>Ülnek az asztalnál, megbújnak a nők mosolyában</a:t>
            </a:r>
            <a:br>
              <a:rPr lang="hu-HU" dirty="0" smtClean="0"/>
            </a:br>
            <a:r>
              <a:rPr lang="hu-HU" dirty="0" smtClean="0"/>
              <a:t>és beleisznak majd a poharunkba, kik eltemetetlen,</a:t>
            </a:r>
            <a:br>
              <a:rPr lang="hu-HU" dirty="0" smtClean="0"/>
            </a:br>
            <a:r>
              <a:rPr lang="hu-HU" dirty="0" smtClean="0"/>
              <a:t>távoli erdőkben s idegen legelőkön alusznak.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Miklós Radnóti: À la </a:t>
            </a:r>
            <a:r>
              <a:rPr lang="hu-HU" b="1" dirty="0" err="1" smtClean="0"/>
              <a:t>recherche</a:t>
            </a:r>
            <a:r>
              <a:rPr lang="hu-HU" b="1" dirty="0" smtClean="0"/>
              <a:t>…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Gentle past evenings, you too are ennobled through recollection!</a:t>
            </a:r>
            <a:br>
              <a:rPr lang="en-US" dirty="0" smtClean="0"/>
            </a:br>
            <a:r>
              <a:rPr lang="en-US" dirty="0" smtClean="0"/>
              <a:t>Brilliant table adorned by poets and their young women,</a:t>
            </a:r>
            <a:br>
              <a:rPr lang="en-US" dirty="0" smtClean="0"/>
            </a:br>
            <a:r>
              <a:rPr lang="en-US" dirty="0" smtClean="0"/>
              <a:t>where have you slid in the mud of the memory? where is the night</a:t>
            </a:r>
            <a:br>
              <a:rPr lang="en-US" dirty="0" smtClean="0"/>
            </a:br>
            <a:r>
              <a:rPr lang="en-US" dirty="0" smtClean="0"/>
              <a:t>when the exuberant friends still merrily drank the native</a:t>
            </a:r>
            <a:br>
              <a:rPr lang="en-US" dirty="0" smtClean="0"/>
            </a:br>
            <a:r>
              <a:rPr lang="en-US" dirty="0" smtClean="0"/>
              <a:t>wine of the land from slender glasses that sparkled their glances?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Lines of poetry swam around the glow of the lamps </a:t>
            </a:r>
            <a:br>
              <a:rPr lang="en-US" dirty="0" smtClean="0"/>
            </a:br>
            <a:r>
              <a:rPr lang="en-US" dirty="0" smtClean="0"/>
              <a:t>and bright green adjectives swayed on the foaming crest of the </a:t>
            </a:r>
            <a:r>
              <a:rPr lang="en-US" dirty="0" err="1" smtClean="0"/>
              <a:t>metre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still the dead were alive, the prisoners home, and the dear </a:t>
            </a:r>
            <a:br>
              <a:rPr lang="en-US" dirty="0" smtClean="0"/>
            </a:br>
            <a:r>
              <a:rPr lang="en-US" dirty="0" smtClean="0"/>
              <a:t>vanished friends wrote verse, those fallen long ago whose hearts </a:t>
            </a:r>
            <a:br>
              <a:rPr lang="en-US" dirty="0" smtClean="0"/>
            </a:br>
            <a:r>
              <a:rPr lang="en-US" dirty="0" smtClean="0"/>
              <a:t>lie under the soil of Spain and Flanders and Ukraine.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of them charged forward gritting their teeth in the fire and fought</a:t>
            </a:r>
            <a:br>
              <a:rPr lang="en-US" dirty="0" smtClean="0"/>
            </a:br>
            <a:r>
              <a:rPr lang="en-US" dirty="0" smtClean="0"/>
              <a:t>only because there was nothing they could do to avoid it,</a:t>
            </a:r>
            <a:br>
              <a:rPr lang="en-US" dirty="0" smtClean="0"/>
            </a:br>
            <a:r>
              <a:rPr lang="en-US" dirty="0" smtClean="0"/>
              <a:t>and while their company fitfully slept around them under </a:t>
            </a:r>
            <a:br>
              <a:rPr lang="en-US" dirty="0" smtClean="0"/>
            </a:br>
            <a:r>
              <a:rPr lang="en-US" dirty="0" smtClean="0"/>
              <a:t>the soiled shelter of night, they remembered their rooms of the past, </a:t>
            </a:r>
            <a:br>
              <a:rPr lang="en-US" dirty="0" smtClean="0"/>
            </a:br>
            <a:r>
              <a:rPr lang="en-US" dirty="0" smtClean="0"/>
              <a:t>calm caves and islands, their retreat from this society.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Some of them travelled helpless in sealed cattle trucks to places,</a:t>
            </a:r>
            <a:br>
              <a:rPr lang="en-US" dirty="0" smtClean="0"/>
            </a:br>
            <a:r>
              <a:rPr lang="en-US" dirty="0" smtClean="0"/>
              <a:t>some stood numbly waiting unarmed in freezing minefields,</a:t>
            </a:r>
            <a:br>
              <a:rPr lang="en-US" dirty="0" smtClean="0"/>
            </a:br>
            <a:r>
              <a:rPr lang="en-US" dirty="0" smtClean="0"/>
              <a:t>some also went voluntarily, silent with guns in their hands </a:t>
            </a:r>
            <a:br>
              <a:rPr lang="en-US" dirty="0" smtClean="0"/>
            </a:br>
            <a:r>
              <a:rPr lang="en-US" dirty="0" smtClean="0"/>
              <a:t>for clearly they saw their personal place and role in the fighting –</a:t>
            </a:r>
            <a:br>
              <a:rPr lang="en-US" dirty="0" smtClean="0"/>
            </a:br>
            <a:r>
              <a:rPr lang="en-US" dirty="0" smtClean="0"/>
              <a:t>now the angel of freedom guards their great dreams in the night.</a:t>
            </a:r>
            <a:br>
              <a:rPr lang="en-US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Some... doesn’t matter. Where have the wise, winy evenings vanished?</a:t>
            </a:r>
            <a:br>
              <a:rPr lang="en-US" dirty="0" smtClean="0"/>
            </a:br>
            <a:r>
              <a:rPr lang="en-US" dirty="0" smtClean="0"/>
              <a:t>Swift swarmed the </a:t>
            </a:r>
            <a:r>
              <a:rPr lang="en-US" dirty="0" err="1" smtClean="0"/>
              <a:t>draftnotes</a:t>
            </a:r>
            <a:r>
              <a:rPr lang="en-US" dirty="0" smtClean="0"/>
              <a:t> and swift multiplied the poetic fragments </a:t>
            </a:r>
            <a:br>
              <a:rPr lang="en-US" dirty="0" smtClean="0"/>
            </a:br>
            <a:r>
              <a:rPr lang="en-US" dirty="0" smtClean="0"/>
              <a:t>as did the wrinkles around the lips and eyes of the wives </a:t>
            </a:r>
            <a:br>
              <a:rPr lang="en-US" dirty="0" smtClean="0"/>
            </a:br>
            <a:r>
              <a:rPr lang="en-US" dirty="0" smtClean="0"/>
              <a:t>with enchanting smiles. The elf-footed girls grew dull </a:t>
            </a:r>
            <a:br>
              <a:rPr lang="en-US" dirty="0" smtClean="0"/>
            </a:br>
            <a:r>
              <a:rPr lang="en-US" dirty="0" smtClean="0"/>
              <a:t>and heavy in loneliness over the silent and endless war years.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is the night, the tavern and, under the lime trees, that table?</a:t>
            </a:r>
            <a:br>
              <a:rPr lang="en-US" dirty="0" smtClean="0"/>
            </a:br>
            <a:r>
              <a:rPr lang="en-US" dirty="0" smtClean="0"/>
              <a:t>Where are the living and where are the others trampled in battle?</a:t>
            </a:r>
            <a:br>
              <a:rPr lang="en-US" dirty="0" smtClean="0"/>
            </a:br>
            <a:r>
              <a:rPr lang="en-US" dirty="0" smtClean="0"/>
              <a:t>Still, my heart hears their voices, my hand still holds their handshakes,</a:t>
            </a:r>
            <a:br>
              <a:rPr lang="en-US" dirty="0" smtClean="0"/>
            </a:br>
            <a:r>
              <a:rPr lang="en-US" dirty="0" smtClean="0"/>
              <a:t>thus I quote their works and behold their proportions and stature,</a:t>
            </a:r>
            <a:br>
              <a:rPr lang="en-US" dirty="0" smtClean="0"/>
            </a:br>
            <a:r>
              <a:rPr lang="en-US" dirty="0" smtClean="0"/>
              <a:t>silent prisoner myself in Serbia’s wailing mountains.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Where is the night? Such a night perhaps may never recur, for death </a:t>
            </a:r>
            <a:br>
              <a:rPr lang="en-US" dirty="0" smtClean="0"/>
            </a:br>
            <a:r>
              <a:rPr lang="en-US" dirty="0" smtClean="0"/>
              <a:t>gives always a different perspective to all that has vanished.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still sit at the table, they hide in the smiles of the women,</a:t>
            </a:r>
            <a:br>
              <a:rPr lang="en-US" dirty="0" smtClean="0"/>
            </a:br>
            <a:r>
              <a:rPr lang="en-US" dirty="0" smtClean="0"/>
              <a:t>and they will sip from our glasses, the friends still unburied and waiting, </a:t>
            </a:r>
            <a:br>
              <a:rPr lang="en-US" dirty="0" smtClean="0"/>
            </a:br>
            <a:r>
              <a:rPr lang="en-US" dirty="0" smtClean="0"/>
              <a:t>lying in distant forests, asleep in foreign pastures.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err="1" smtClean="0"/>
              <a:t>Orszag</a:t>
            </a:r>
            <a:r>
              <a:rPr lang="en-US" i="1" dirty="0" smtClean="0"/>
              <a:t>-Land, Thoma</a:t>
            </a:r>
            <a:r>
              <a:rPr lang="en-US" dirty="0" smtClean="0"/>
              <a:t>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DDDDD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Radnóti Miklós: Tajtékos ég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Tajtékos égen ring a hold,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csodálkozom, hogy élek.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Szorgos halál kutatja ezt a kort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 akikre rálel, mind olyan fehérek.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Körülnéz néha s felsikolt az év,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körülnéz, aztán elalél.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Micsoda ősz lapul mögöttem </a:t>
            </a:r>
            <a:r>
              <a:rPr lang="hu-HU" dirty="0" err="1" smtClean="0"/>
              <a:t>ujra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 micsoda fájdalomtól tompa tél!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Vérzett az erdő és a forgó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időben vérzett minden óra.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Nagy és sötétlő számokat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err="1" smtClean="0"/>
              <a:t>írkált</a:t>
            </a:r>
            <a:r>
              <a:rPr lang="hu-HU" dirty="0" smtClean="0"/>
              <a:t> a szél a hóra.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Megértem azt is, ezt is,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súlyosnak érzem a levegőt,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neszekkel teljes, langyos csönd ölel,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mint születésem előtt.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Megállok itt a fa tövében,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lombját zúgatja mérgesen.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Lenyúl egy ág. </a:t>
            </a:r>
            <a:r>
              <a:rPr lang="hu-HU" dirty="0" err="1" smtClean="0"/>
              <a:t>Nyakonragad</a:t>
            </a:r>
            <a:r>
              <a:rPr lang="hu-HU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nem vagyok gyáva, gyönge sem,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csak fáradt. Hallgatok. S az ág 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némán motoz hajamban és ijedten.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Feledni kellene, de én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soha még semmit sem feledtem.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holdra tajték </a:t>
            </a:r>
            <a:r>
              <a:rPr lang="hu-HU" dirty="0" err="1" smtClean="0"/>
              <a:t>zúdúl</a:t>
            </a:r>
            <a:r>
              <a:rPr lang="hu-HU" dirty="0" smtClean="0"/>
              <a:t>, az égen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sötétzöld sávot von a méreg.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Cigarettát sodrok magamnak,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lassan, gondosan. Élek.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1940. június 8.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8B3"/>
            </a:gs>
            <a:gs pos="100000">
              <a:srgbClr val="5B98B3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smtClean="0"/>
              <a:t>Balassi Bálint: Borivóknak való</a:t>
            </a:r>
            <a:br>
              <a:rPr lang="hu-HU" sz="4000" b="1" smtClean="0"/>
            </a:br>
            <a:endParaRPr lang="hu-HU" sz="4000" b="1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smtClean="0"/>
              <a:t/>
            </a:r>
            <a:br>
              <a:rPr lang="hu-HU" sz="2000" smtClean="0"/>
            </a:br>
            <a:r>
              <a:rPr lang="hu-HU" sz="2000" smtClean="0"/>
              <a:t>Áldott szép Pünkösdnek gyönyörű ideje,</a:t>
            </a:r>
            <a:br>
              <a:rPr lang="hu-HU" sz="2000" smtClean="0"/>
            </a:br>
            <a:r>
              <a:rPr lang="hu-HU" sz="2000" smtClean="0"/>
              <a:t>Mindent egészséggel látogató ege,</a:t>
            </a:r>
            <a:br>
              <a:rPr lang="hu-HU" sz="2000" smtClean="0"/>
            </a:br>
            <a:r>
              <a:rPr lang="hu-HU" sz="2000" smtClean="0"/>
              <a:t>Hosszú úton járókot könnyebbítő szele!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smtClean="0"/>
              <a:t/>
            </a:r>
            <a:br>
              <a:rPr lang="hu-HU" sz="2000" smtClean="0"/>
            </a:br>
            <a:r>
              <a:rPr lang="hu-HU" sz="2000" smtClean="0"/>
              <a:t>Te nyitod rózsákot meg illatozásra,</a:t>
            </a:r>
            <a:br>
              <a:rPr lang="hu-HU" sz="2000" smtClean="0"/>
            </a:br>
            <a:r>
              <a:rPr lang="hu-HU" sz="2000" smtClean="0"/>
              <a:t>Néma fülemile torkát kiáltásra,</a:t>
            </a:r>
            <a:br>
              <a:rPr lang="hu-HU" sz="2000" smtClean="0"/>
            </a:br>
            <a:r>
              <a:rPr lang="hu-HU" sz="2000" smtClean="0"/>
              <a:t>Fákot is te öltöztetsz sokszínű ruhákba.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smtClean="0"/>
              <a:t/>
            </a:r>
            <a:br>
              <a:rPr lang="hu-HU" sz="2000" smtClean="0"/>
            </a:br>
            <a:r>
              <a:rPr lang="hu-HU" sz="2000" smtClean="0"/>
              <a:t>Néked virágoznak bokrok, szép violák,</a:t>
            </a:r>
            <a:br>
              <a:rPr lang="hu-HU" sz="2000" smtClean="0"/>
            </a:br>
            <a:r>
              <a:rPr lang="hu-HU" sz="2000" smtClean="0"/>
              <a:t>Folyó vizek, kutak csak néked tisztulnak,</a:t>
            </a:r>
            <a:br>
              <a:rPr lang="hu-HU" sz="2000" smtClean="0"/>
            </a:br>
            <a:r>
              <a:rPr lang="hu-HU" sz="2000" smtClean="0"/>
              <a:t>Az jó hamar lovak is csak benned vigadnak.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smtClean="0"/>
              <a:t> </a:t>
            </a:r>
            <a:br>
              <a:rPr lang="hu-HU" sz="2000" smtClean="0"/>
            </a:br>
            <a:r>
              <a:rPr lang="hu-HU" sz="2000" smtClean="0"/>
              <a:t>Mert fáradság után füremedt tagokat</a:t>
            </a:r>
            <a:br>
              <a:rPr lang="hu-HU" sz="2000" smtClean="0"/>
            </a:br>
            <a:r>
              <a:rPr lang="hu-HU" sz="2000" smtClean="0"/>
              <a:t>Szép harmatos fűvel hizlalod azokat,</a:t>
            </a:r>
            <a:br>
              <a:rPr lang="hu-HU" sz="2000" smtClean="0"/>
            </a:br>
            <a:r>
              <a:rPr lang="hu-HU" sz="2000" smtClean="0"/>
              <a:t>Új erővel építvén űzéshez inokat.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2000" smtClean="0"/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CC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Miklós Radnóti: </a:t>
            </a:r>
            <a:r>
              <a:rPr lang="hu-HU" dirty="0" err="1" smtClean="0"/>
              <a:t>Foamy</a:t>
            </a:r>
            <a:r>
              <a:rPr lang="hu-HU" dirty="0" smtClean="0"/>
              <a:t> </a:t>
            </a:r>
            <a:r>
              <a:rPr lang="hu-HU" dirty="0" err="1" smtClean="0"/>
              <a:t>sky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moon sways on a foamy sky,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am amazed that I live.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 overzealous death searches this age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those it discovers are all so very pale.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At times the year looks around and shrieks,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looks around and then fades away.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an autumn cowers behind me again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what a winter, made dull by pain.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forest bled and in the spinning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time blood flowed from every hour.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Large and looming numbers were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scribbled by the wind onto the snow.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lived to see that and this,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air feels heavy to me.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war sound-filled silence hugs me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 before my nativity.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stop here at the foot of a tree,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its crown swaying angrily.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branch reaches down — to grab my neck?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I'm not a coward, nor am I weak,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just tired. I listen. And the frightened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branch explores my hair.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forget would be best, but I have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never forgotten anything yet.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Foam pours over the moon and the poison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draws a dark green line on the horizon.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roll myself a cigarette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slowly, carefully. I live.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Gina </a:t>
            </a:r>
            <a:r>
              <a:rPr lang="en-US" i="1" dirty="0" err="1" smtClean="0"/>
              <a:t>Gönczi</a:t>
            </a: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0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tint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Nemes Nagy Ágnes: Fák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Tanulni kell. A téli fákat.</a:t>
            </a:r>
            <a:br>
              <a:rPr lang="hu-HU" dirty="0" smtClean="0"/>
            </a:br>
            <a:r>
              <a:rPr lang="hu-HU" dirty="0" smtClean="0"/>
              <a:t>Ahogyan talpig zúzmarásak.</a:t>
            </a:r>
            <a:br>
              <a:rPr lang="hu-HU" dirty="0" smtClean="0"/>
            </a:br>
            <a:r>
              <a:rPr lang="hu-HU" dirty="0" smtClean="0"/>
              <a:t>Mozdíthatatlan függönyök.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Meg kell tanulni azt a sávot,</a:t>
            </a:r>
            <a:br>
              <a:rPr lang="hu-HU" dirty="0" smtClean="0"/>
            </a:br>
            <a:r>
              <a:rPr lang="hu-HU" dirty="0" smtClean="0"/>
              <a:t>hol a kristály már füstölög,</a:t>
            </a:r>
            <a:br>
              <a:rPr lang="hu-HU" dirty="0" smtClean="0"/>
            </a:br>
            <a:r>
              <a:rPr lang="hu-HU" dirty="0" smtClean="0"/>
              <a:t>és ködbe úszik át a fa,</a:t>
            </a:r>
            <a:br>
              <a:rPr lang="hu-HU" dirty="0" smtClean="0"/>
            </a:br>
            <a:r>
              <a:rPr lang="hu-HU" dirty="0" smtClean="0"/>
              <a:t>akár a test emlékezetbe.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És a folyót a fák mögött,</a:t>
            </a:r>
            <a:br>
              <a:rPr lang="hu-HU" dirty="0" smtClean="0"/>
            </a:br>
            <a:r>
              <a:rPr lang="hu-HU" dirty="0" smtClean="0"/>
              <a:t>vadkacsa néma szárnyait,</a:t>
            </a:r>
            <a:br>
              <a:rPr lang="hu-HU" dirty="0" smtClean="0"/>
            </a:br>
            <a:r>
              <a:rPr lang="hu-HU" dirty="0" smtClean="0"/>
              <a:t>s a </a:t>
            </a:r>
            <a:r>
              <a:rPr lang="hu-HU" dirty="0" err="1" smtClean="0"/>
              <a:t>vakfehér</a:t>
            </a:r>
            <a:r>
              <a:rPr lang="hu-HU" dirty="0" smtClean="0"/>
              <a:t>, kék éjszakát,</a:t>
            </a:r>
            <a:br>
              <a:rPr lang="hu-HU" dirty="0" smtClean="0"/>
            </a:br>
            <a:r>
              <a:rPr lang="hu-HU" dirty="0" smtClean="0"/>
              <a:t>amelyben csuklyás tárgyak állnak,</a:t>
            </a:r>
            <a:br>
              <a:rPr lang="hu-HU" dirty="0" smtClean="0"/>
            </a:br>
            <a:r>
              <a:rPr lang="hu-HU" dirty="0" smtClean="0"/>
              <a:t>meg kell tanulni itt a fák</a:t>
            </a:r>
            <a:br>
              <a:rPr lang="hu-HU" dirty="0" smtClean="0"/>
            </a:br>
            <a:r>
              <a:rPr lang="hu-HU" dirty="0" smtClean="0"/>
              <a:t>kimondhatatlan tetteit.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0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tint val="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Ágnes Nemes Nagy: Winter </a:t>
            </a:r>
            <a:r>
              <a:rPr lang="hu-HU" b="1" dirty="0" err="1" smtClean="0"/>
              <a:t>trees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You have to learn. The trees in winter. </a:t>
            </a:r>
            <a:br>
              <a:rPr lang="en-US" dirty="0" smtClean="0"/>
            </a:br>
            <a:r>
              <a:rPr lang="en-US" dirty="0" smtClean="0"/>
              <a:t>As hoarfrost dresses foot, top, centre </a:t>
            </a:r>
            <a:br>
              <a:rPr lang="en-US" dirty="0" smtClean="0"/>
            </a:br>
            <a:r>
              <a:rPr lang="en-US" dirty="0" smtClean="0"/>
              <a:t>curtains of white that nothing moves 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have to learn those secret grooves </a:t>
            </a:r>
            <a:br>
              <a:rPr lang="en-US" dirty="0" smtClean="0"/>
            </a:br>
            <a:r>
              <a:rPr lang="en-US" dirty="0" smtClean="0"/>
              <a:t>where crystals start to turn to </a:t>
            </a:r>
            <a:r>
              <a:rPr lang="en-US" dirty="0" err="1" smtClean="0"/>
              <a:t>vapour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trees fade over into fog</a:t>
            </a:r>
            <a:br>
              <a:rPr lang="en-US" dirty="0" smtClean="0"/>
            </a:br>
            <a:r>
              <a:rPr lang="en-US" dirty="0" smtClean="0"/>
              <a:t>just as bodies flow into memory.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river behind the trees</a:t>
            </a:r>
            <a:br>
              <a:rPr lang="en-US" dirty="0" smtClean="0"/>
            </a:br>
            <a:r>
              <a:rPr lang="en-US" dirty="0" smtClean="0"/>
              <a:t>flapping mute wings of skeins of geese, </a:t>
            </a:r>
            <a:br>
              <a:rPr lang="en-US" dirty="0" smtClean="0"/>
            </a:br>
            <a:r>
              <a:rPr lang="en-US" dirty="0" smtClean="0"/>
              <a:t>the blues of blinding ice-white nights</a:t>
            </a:r>
            <a:br>
              <a:rPr lang="en-US" dirty="0" smtClean="0"/>
            </a:br>
            <a:r>
              <a:rPr lang="en-US" dirty="0" smtClean="0"/>
              <a:t>in which some hooded objects linger - </a:t>
            </a:r>
            <a:br>
              <a:rPr lang="en-US" dirty="0" smtClean="0"/>
            </a:br>
            <a:r>
              <a:rPr lang="en-US" dirty="0" smtClean="0"/>
              <a:t>this is our task: We have to seize</a:t>
            </a:r>
            <a:br>
              <a:rPr lang="en-US" dirty="0" smtClean="0"/>
            </a:br>
            <a:r>
              <a:rPr lang="en-US" dirty="0" smtClean="0"/>
              <a:t>the trees' inexplicable deeds.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err="1" smtClean="0"/>
              <a:t>Makkai</a:t>
            </a:r>
            <a:r>
              <a:rPr lang="en-US" i="1" dirty="0" smtClean="0"/>
              <a:t>, Adam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7C80"/>
            </a:gs>
            <a:gs pos="100000">
              <a:srgbClr val="FF7C80">
                <a:gamma/>
                <a:tint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Balázs F. Attila: Énekel a fa</a:t>
            </a:r>
            <a:br>
              <a:rPr lang="it-IT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</a:t>
            </a:r>
            <a:r>
              <a:rPr lang="hu-HU" i="1" dirty="0" smtClean="0"/>
              <a:t>madarak lenyelték a hangot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de begyükből felbugyborékolt:</a:t>
            </a:r>
            <a:br>
              <a:rPr lang="hu-HU" dirty="0" smtClean="0"/>
            </a:br>
            <a:r>
              <a:rPr lang="hu-HU" dirty="0" smtClean="0"/>
              <a:t>dallamok, szavak, formák potyogtak</a:t>
            </a:r>
            <a:br>
              <a:rPr lang="hu-HU" dirty="0" smtClean="0"/>
            </a:br>
            <a:r>
              <a:rPr lang="hu-HU" dirty="0" smtClean="0"/>
              <a:t>az avarra.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„a fák énekelnek” – mormogja a költő</a:t>
            </a:r>
            <a:br>
              <a:rPr lang="hu-HU" dirty="0" smtClean="0"/>
            </a:br>
            <a:r>
              <a:rPr lang="hu-HU" dirty="0" smtClean="0"/>
              <a:t>monitor fénye mélyíti ráncait</a:t>
            </a:r>
            <a:br>
              <a:rPr lang="hu-HU" dirty="0" smtClean="0"/>
            </a:br>
            <a:r>
              <a:rPr lang="hu-HU" dirty="0" smtClean="0"/>
              <a:t>nem látja hát nem tudja:</a:t>
            </a:r>
            <a:br>
              <a:rPr lang="hu-HU" dirty="0" smtClean="0"/>
            </a:br>
            <a:r>
              <a:rPr lang="hu-HU" i="1" dirty="0" smtClean="0"/>
              <a:t>ez már az öregség jele</a:t>
            </a:r>
            <a:r>
              <a:rPr lang="hu-HU" dirty="0" smtClean="0"/>
              <a:t> –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tovább  pötyög a billentyűzeten</a:t>
            </a:r>
            <a:br>
              <a:rPr lang="hu-HU" dirty="0" smtClean="0"/>
            </a:br>
            <a:r>
              <a:rPr lang="hu-HU" dirty="0" smtClean="0"/>
              <a:t>mindent elment valahová:</a:t>
            </a:r>
            <a:br>
              <a:rPr lang="hu-HU" dirty="0" smtClean="0"/>
            </a:br>
            <a:r>
              <a:rPr lang="hu-HU" dirty="0" smtClean="0"/>
              <a:t>tán egyszer megnyitja valaki…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7C80">
                <a:gamma/>
                <a:tint val="0"/>
                <a:invGamma/>
              </a:srgbClr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Attila Balázs F.: The </a:t>
            </a:r>
            <a:r>
              <a:rPr lang="hu-HU" b="1" dirty="0" err="1" smtClean="0"/>
              <a:t>Tree</a:t>
            </a:r>
            <a:r>
              <a:rPr lang="hu-HU" b="1" dirty="0" smtClean="0"/>
              <a:t> Is Singing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birds have swallowed the sound,</a:t>
            </a:r>
            <a:br>
              <a:rPr lang="en-US" dirty="0" smtClean="0"/>
            </a:br>
            <a:r>
              <a:rPr lang="en-US" dirty="0" smtClean="0"/>
              <a:t>but it has bubbled up from their pouch:</a:t>
            </a:r>
            <a:br>
              <a:rPr lang="en-US" dirty="0" smtClean="0"/>
            </a:br>
            <a:r>
              <a:rPr lang="en-US" dirty="0" smtClean="0"/>
              <a:t>tunes, words, shapes kept dropping</a:t>
            </a:r>
            <a:br>
              <a:rPr lang="en-US" dirty="0" smtClean="0"/>
            </a:br>
            <a:r>
              <a:rPr lang="en-US" dirty="0" smtClean="0"/>
              <a:t>on the carpet of fallen leaves.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’trees are singing’, the poet mutters</a:t>
            </a:r>
            <a:br>
              <a:rPr lang="en-US" dirty="0" smtClean="0"/>
            </a:br>
            <a:r>
              <a:rPr lang="en-US" dirty="0" smtClean="0"/>
              <a:t>his wrinkles seem sharper by the light of a screen</a:t>
            </a:r>
            <a:br>
              <a:rPr lang="en-US" dirty="0" smtClean="0"/>
            </a:br>
            <a:r>
              <a:rPr lang="en-US" dirty="0" smtClean="0"/>
              <a:t>he doesn’t see them and so he doesn’t know:</a:t>
            </a:r>
            <a:br>
              <a:rPr lang="en-US" dirty="0" smtClean="0"/>
            </a:br>
            <a:r>
              <a:rPr lang="en-US" dirty="0" smtClean="0"/>
              <a:t>these are already marks of old age –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he keeps strumming on the keyboard</a:t>
            </a:r>
            <a:br>
              <a:rPr lang="en-US" dirty="0" smtClean="0"/>
            </a:br>
            <a:r>
              <a:rPr lang="en-US" dirty="0" smtClean="0"/>
              <a:t>he saves everything in some doc:</a:t>
            </a:r>
            <a:br>
              <a:rPr lang="en-US" dirty="0" smtClean="0"/>
            </a:br>
            <a:r>
              <a:rPr lang="en-US" dirty="0" smtClean="0"/>
              <a:t>one day perhaps someone will open them…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N. </a:t>
            </a:r>
            <a:r>
              <a:rPr lang="en-US" i="1" dirty="0" err="1" smtClean="0"/>
              <a:t>Ullrich</a:t>
            </a:r>
            <a:r>
              <a:rPr lang="en-US" i="1" dirty="0" smtClean="0"/>
              <a:t> </a:t>
            </a:r>
            <a:r>
              <a:rPr lang="en-US" i="1" dirty="0" err="1" smtClean="0"/>
              <a:t>Katalin</a:t>
            </a: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Arial" charset="0"/>
              </a:rPr>
              <a:t>2011-2013.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>
                <a:latin typeface="Arial" charset="0"/>
              </a:rPr>
              <a:t>„Forest fancy Facebook” Comenius project</a:t>
            </a:r>
          </a:p>
          <a:p>
            <a:pPr algn="ctr">
              <a:buFont typeface="Arial" charset="0"/>
              <a:buNone/>
            </a:pPr>
            <a:r>
              <a:rPr lang="hu-HU" smtClean="0">
                <a:latin typeface="Arial" charset="0"/>
              </a:rPr>
              <a:t>of Debreceni Csokonai Vitéz Mihály</a:t>
            </a:r>
          </a:p>
          <a:p>
            <a:pPr algn="ctr">
              <a:buFont typeface="Arial" charset="0"/>
              <a:buNone/>
            </a:pPr>
            <a:r>
              <a:rPr lang="hu-HU" smtClean="0">
                <a:latin typeface="Arial" charset="0"/>
              </a:rPr>
              <a:t>Gimnázium, Hungary</a:t>
            </a:r>
          </a:p>
          <a:p>
            <a:pPr algn="ctr">
              <a:buFont typeface="Arial" charset="0"/>
              <a:buNone/>
            </a:pPr>
            <a:r>
              <a:rPr lang="hu-HU" smtClean="0">
                <a:latin typeface="Arial" charset="0"/>
              </a:rPr>
              <a:t>and Viinijärven koulu, Finland</a:t>
            </a:r>
          </a:p>
          <a:p>
            <a:pPr algn="ctr">
              <a:buFont typeface="Arial" charset="0"/>
              <a:buNone/>
            </a:pPr>
            <a:endParaRPr lang="hu-HU" smtClean="0">
              <a:latin typeface="Arial" charset="0"/>
            </a:endParaRPr>
          </a:p>
        </p:txBody>
      </p:sp>
      <p:pic>
        <p:nvPicPr>
          <p:cNvPr id="38916" name="Picture 4" descr="EU_flag_LLP_EN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365625"/>
            <a:ext cx="5621338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8B3"/>
            </a:gs>
            <a:gs pos="100000">
              <a:srgbClr val="5B98B3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Sőt még az végbéli jó vitéz katonák,</a:t>
            </a:r>
            <a:br>
              <a:rPr lang="hu-HU" dirty="0" smtClean="0"/>
            </a:br>
            <a:r>
              <a:rPr lang="hu-HU" dirty="0" smtClean="0"/>
              <a:t>Az szép szagú mezőt kik </a:t>
            </a:r>
            <a:r>
              <a:rPr lang="hu-HU" dirty="0" err="1" smtClean="0"/>
              <a:t>széllyel</a:t>
            </a:r>
            <a:r>
              <a:rPr lang="hu-HU" dirty="0" smtClean="0"/>
              <a:t> </a:t>
            </a:r>
            <a:r>
              <a:rPr lang="hu-HU" dirty="0" err="1" smtClean="0"/>
              <a:t>béjárják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Most azok is vigadnak, s az időt múlatják.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Ki szép füvön lévén bánik jó lovával,</a:t>
            </a:r>
            <a:br>
              <a:rPr lang="hu-HU" dirty="0" smtClean="0"/>
            </a:br>
            <a:r>
              <a:rPr lang="hu-HU" dirty="0" smtClean="0"/>
              <a:t>Ki vígan lakozik vitéz barátjával,</a:t>
            </a:r>
            <a:br>
              <a:rPr lang="hu-HU" dirty="0" smtClean="0"/>
            </a:br>
            <a:r>
              <a:rPr lang="hu-HU" dirty="0" smtClean="0"/>
              <a:t>Ki </a:t>
            </a:r>
            <a:r>
              <a:rPr lang="hu-HU" dirty="0" err="1" smtClean="0"/>
              <a:t>penig</a:t>
            </a:r>
            <a:r>
              <a:rPr lang="hu-HU" dirty="0" smtClean="0"/>
              <a:t> véres fegyvert tisztíttat csiszárral.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Újul még az föld is mindenütt tetőled,</a:t>
            </a:r>
            <a:br>
              <a:rPr lang="hu-HU" dirty="0" smtClean="0"/>
            </a:br>
            <a:r>
              <a:rPr lang="hu-HU" dirty="0" smtClean="0"/>
              <a:t>Tisztul homályából az ég is tevéled,</a:t>
            </a:r>
            <a:br>
              <a:rPr lang="hu-HU" dirty="0" smtClean="0"/>
            </a:br>
            <a:r>
              <a:rPr lang="hu-HU" dirty="0" smtClean="0"/>
              <a:t>Minden teremtett állat megindul tebenned.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Ily jó időt érvén Isten kegyelméből,</a:t>
            </a:r>
            <a:br>
              <a:rPr lang="hu-HU" dirty="0" smtClean="0"/>
            </a:br>
            <a:r>
              <a:rPr lang="hu-HU" dirty="0" smtClean="0"/>
              <a:t>Dicsérjük szent nevét </a:t>
            </a:r>
            <a:r>
              <a:rPr lang="hu-HU" dirty="0" err="1" smtClean="0"/>
              <a:t>fejenkint</a:t>
            </a:r>
            <a:r>
              <a:rPr lang="hu-HU" dirty="0" smtClean="0"/>
              <a:t> jó szívből,</a:t>
            </a:r>
            <a:br>
              <a:rPr lang="hu-HU" dirty="0" smtClean="0"/>
            </a:br>
            <a:r>
              <a:rPr lang="hu-HU" dirty="0" smtClean="0"/>
              <a:t>Igyunk, lakjunk egymással vígan, szeretetből!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B98B3"/>
            </a:gs>
            <a:gs pos="100000">
              <a:srgbClr val="5B98B3">
                <a:gamma/>
                <a:tint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Bálint Balassi: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wine</a:t>
            </a:r>
            <a:r>
              <a:rPr lang="hu-HU" b="1" dirty="0" smtClean="0"/>
              <a:t> </a:t>
            </a:r>
            <a:r>
              <a:rPr lang="hu-HU" b="1" dirty="0" err="1" smtClean="0"/>
              <a:t>drinkers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Blessed sweet Pentecost's weather brightly glowing, </a:t>
            </a:r>
            <a:br>
              <a:rPr lang="en-US" dirty="0" smtClean="0"/>
            </a:br>
            <a:r>
              <a:rPr lang="en-US" dirty="0" smtClean="0"/>
              <a:t>Beautiful sky on all healthiness bestowing,</a:t>
            </a:r>
            <a:br>
              <a:rPr lang="en-US" dirty="0" smtClean="0"/>
            </a:br>
            <a:r>
              <a:rPr lang="en-US" dirty="0" smtClean="0"/>
              <a:t>Wind that brings relief onto tired wayfarers blowing!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It is thou who </a:t>
            </a:r>
            <a:r>
              <a:rPr lang="en-US" dirty="0" err="1" smtClean="0"/>
              <a:t>givest</a:t>
            </a:r>
            <a:r>
              <a:rPr lang="en-US" dirty="0" smtClean="0"/>
              <a:t> perfume to the roses,</a:t>
            </a:r>
            <a:br>
              <a:rPr lang="en-US" dirty="0" smtClean="0"/>
            </a:br>
            <a:r>
              <a:rPr lang="en-US" dirty="0" smtClean="0"/>
              <a:t>The once mute nightingale now its song composes,</a:t>
            </a:r>
            <a:br>
              <a:rPr lang="en-US" dirty="0" smtClean="0"/>
            </a:br>
            <a:r>
              <a:rPr lang="en-US" dirty="0" smtClean="0"/>
              <a:t>And trees, too, thou </a:t>
            </a:r>
            <a:r>
              <a:rPr lang="en-US" dirty="0" err="1" smtClean="0"/>
              <a:t>dressest</a:t>
            </a:r>
            <a:r>
              <a:rPr lang="en-US" dirty="0" smtClean="0"/>
              <a:t> in many-</a:t>
            </a:r>
            <a:r>
              <a:rPr lang="en-US" dirty="0" err="1" smtClean="0"/>
              <a:t>coloured</a:t>
            </a:r>
            <a:r>
              <a:rPr lang="en-US" dirty="0" smtClean="0"/>
              <a:t> clothes.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It's through thee that hedges bloom, violets appear;</a:t>
            </a:r>
            <a:br>
              <a:rPr lang="en-US" dirty="0" smtClean="0"/>
            </a:br>
            <a:r>
              <a:rPr lang="en-US" dirty="0" smtClean="0"/>
              <a:t>Flowing waters and wells through thee turn crystal clear,</a:t>
            </a:r>
            <a:br>
              <a:rPr lang="en-US" dirty="0" smtClean="0"/>
            </a:br>
            <a:r>
              <a:rPr lang="en-US" dirty="0" smtClean="0"/>
              <a:t>And our speedy stallions, too, prance along with good cheer.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For after their long run, the tender grass bedews </a:t>
            </a:r>
            <a:br>
              <a:rPr lang="en-US" dirty="0" smtClean="0"/>
            </a:br>
            <a:r>
              <a:rPr lang="en-US" dirty="0" smtClean="0"/>
              <a:t>Their exhausted bodies, while their </a:t>
            </a:r>
            <a:r>
              <a:rPr lang="en-US" dirty="0" err="1" smtClean="0"/>
              <a:t>vigour</a:t>
            </a:r>
            <a:r>
              <a:rPr lang="en-US" dirty="0" smtClean="0"/>
              <a:t> renews,</a:t>
            </a:r>
            <a:br>
              <a:rPr lang="en-US" dirty="0" smtClean="0"/>
            </a:br>
            <a:r>
              <a:rPr lang="en-US" dirty="0" smtClean="0"/>
              <a:t>Infusing new energy in their nerves and sinews.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B98B3"/>
            </a:gs>
            <a:gs pos="100000">
              <a:srgbClr val="5B98B3">
                <a:gamma/>
                <a:tint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even the good, brave frontier soldiers alight</a:t>
            </a:r>
            <a:br>
              <a:rPr lang="en-US" dirty="0" smtClean="0"/>
            </a:br>
            <a:r>
              <a:rPr lang="en-US" dirty="0" smtClean="0"/>
              <a:t>And through the scented fields roam about with delight, </a:t>
            </a:r>
            <a:br>
              <a:rPr lang="en-US" dirty="0" smtClean="0"/>
            </a:br>
            <a:r>
              <a:rPr lang="en-US" dirty="0" smtClean="0"/>
              <a:t>Now they, too, are overjoyed that the weather's so bright!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the soft grass leaving their horses to run free, </a:t>
            </a:r>
            <a:br>
              <a:rPr lang="en-US" dirty="0" smtClean="0"/>
            </a:br>
            <a:r>
              <a:rPr lang="en-US" dirty="0" smtClean="0"/>
              <a:t>With their brothers-in-arms they go off on a spree</a:t>
            </a:r>
            <a:br>
              <a:rPr lang="en-US" dirty="0" smtClean="0"/>
            </a:br>
            <a:r>
              <a:rPr lang="en-US" dirty="0" smtClean="0"/>
              <a:t>While with their blood-stained weapons their pages are busy.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whole earth is renewed, thanks to thee everywhere.</a:t>
            </a:r>
            <a:br>
              <a:rPr lang="en-US" dirty="0" smtClean="0"/>
            </a:br>
            <a:r>
              <a:rPr lang="en-US" dirty="0" smtClean="0"/>
              <a:t>Thanks to thee, the blue sky breaks through the misty air, </a:t>
            </a:r>
            <a:br>
              <a:rPr lang="en-US" dirty="0" smtClean="0"/>
            </a:br>
            <a:r>
              <a:rPr lang="en-US" dirty="0" smtClean="0"/>
              <a:t>And every living creature emerges from its lair.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Enjoying, as we do, this weather through God's grace, </a:t>
            </a:r>
            <a:br>
              <a:rPr lang="en-US" dirty="0" smtClean="0"/>
            </a:br>
            <a:r>
              <a:rPr lang="en-US" dirty="0" smtClean="0"/>
              <a:t>From our hearts let us all His holy name praise,</a:t>
            </a:r>
            <a:br>
              <a:rPr lang="en-US" dirty="0" smtClean="0"/>
            </a:br>
            <a:r>
              <a:rPr lang="en-US" dirty="0" smtClean="0"/>
              <a:t>Let us drink, and to true friendship our glasses raise!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err="1" smtClean="0"/>
              <a:t>Bonnerjea</a:t>
            </a:r>
            <a:r>
              <a:rPr lang="en-US" i="1" dirty="0" smtClean="0"/>
              <a:t>, Rene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tint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Petőfi Sándor: Fa leszek, ha…</a:t>
            </a:r>
            <a:br>
              <a:rPr lang="it-IT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Fa leszek, ha fának vagy virága.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Ha harmat vagy: én virág leszek.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Harmat leszek, ha te napsugár vagy...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Csak, hogy lényink egyesüljenek.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Ha, leányka, te vagy a mennyország: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Akkor én </a:t>
            </a:r>
            <a:r>
              <a:rPr lang="hu-HU" dirty="0" err="1" smtClean="0"/>
              <a:t>csillagá</a:t>
            </a:r>
            <a:r>
              <a:rPr lang="hu-HU" dirty="0" smtClean="0"/>
              <a:t> változom.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Ha, leányka, te vagy a pokol: (hogy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Egyesüljünk) én elkárhozom.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tint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Sándor Petőfi: </a:t>
            </a:r>
            <a:r>
              <a:rPr lang="hu-HU" dirty="0" err="1" smtClean="0"/>
              <a:t>I’ll</a:t>
            </a:r>
            <a:r>
              <a:rPr lang="hu-HU" dirty="0" smtClean="0"/>
              <a:t> be a </a:t>
            </a:r>
            <a:r>
              <a:rPr lang="hu-HU" dirty="0" err="1" smtClean="0"/>
              <a:t>tree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I’ll be a tree, if you are its flowers,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 a flower, if you are the dew;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I’ll be the dew, if you are the sunbeam,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Only to be united with you.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My little girl, if you are the heaven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shall be a star above on high;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My little girl, if you are hell-fire,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unite us, damned I shall die.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C. F. Bowring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3009</Words>
  <Application>Microsoft Office PowerPoint</Application>
  <PresentationFormat>Diavetítés a képernyőre (4:3 oldalarány)</PresentationFormat>
  <Paragraphs>342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0" baseType="lpstr">
      <vt:lpstr>Calibri</vt:lpstr>
      <vt:lpstr>Arial</vt:lpstr>
      <vt:lpstr>Office-téma</vt:lpstr>
      <vt:lpstr>A fa és erdő motívum a magyar költészetben</vt:lpstr>
      <vt:lpstr>2. dia</vt:lpstr>
      <vt:lpstr>Balassi Bálint: Borivóknak való </vt:lpstr>
      <vt:lpstr>4. dia</vt:lpstr>
      <vt:lpstr>Bálint Balassi: For wine drinkers </vt:lpstr>
      <vt:lpstr>6. dia</vt:lpstr>
      <vt:lpstr>7. dia</vt:lpstr>
      <vt:lpstr>Petőfi Sándor: Fa leszek, ha… </vt:lpstr>
      <vt:lpstr>Sándor Petőfi: I’ll be a tree </vt:lpstr>
      <vt:lpstr>10. dia</vt:lpstr>
      <vt:lpstr>Vajda János: A vaáli erdőben </vt:lpstr>
      <vt:lpstr>János Vajda: In the forest of Vaál </vt:lpstr>
      <vt:lpstr>13. dia</vt:lpstr>
      <vt:lpstr>Vajda János: Őszi tájék </vt:lpstr>
      <vt:lpstr>János Vajda: An autumn reverie  </vt:lpstr>
      <vt:lpstr>16. dia</vt:lpstr>
      <vt:lpstr>Ady Endre: Párizsban járt az ősz </vt:lpstr>
      <vt:lpstr>Endre Ady: Autumn passed through Paris</vt:lpstr>
      <vt:lpstr>19. dia</vt:lpstr>
      <vt:lpstr>Kosztolányi Dezső: Őszi reggeli  </vt:lpstr>
      <vt:lpstr>Dezső Kosztolányi: Autumn breakfast </vt:lpstr>
      <vt:lpstr>22. dia</vt:lpstr>
      <vt:lpstr>József Attila: Reménytelenül  Lassan, tünődve </vt:lpstr>
      <vt:lpstr>Attila József: Without Hope  Slowly, broodingly </vt:lpstr>
      <vt:lpstr>25. dia</vt:lpstr>
      <vt:lpstr>Radnóti Miklós: À la recherche… </vt:lpstr>
      <vt:lpstr>Miklós Radnóti: À la recherche… </vt:lpstr>
      <vt:lpstr>28. dia</vt:lpstr>
      <vt:lpstr>Radnóti Miklós: Tajtékos ég </vt:lpstr>
      <vt:lpstr>Miklós Radnóti: Foamy sky </vt:lpstr>
      <vt:lpstr>Nemes Nagy Ágnes: Fák </vt:lpstr>
      <vt:lpstr>Ágnes Nemes Nagy: Winter trees </vt:lpstr>
      <vt:lpstr>33. dia</vt:lpstr>
      <vt:lpstr>Balázs F. Attila: Énekel a fa </vt:lpstr>
      <vt:lpstr>Attila Balázs F.: The Tree Is Singing </vt:lpstr>
      <vt:lpstr>36. dia</vt:lpstr>
      <vt:lpstr>2011-2013.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 és erdő motívum a magyar irodalomban</dc:title>
  <dc:creator>ÁGI</dc:creator>
  <cp:lastModifiedBy>Salamon Ágnes</cp:lastModifiedBy>
  <cp:revision>18</cp:revision>
  <dcterms:created xsi:type="dcterms:W3CDTF">2013-04-27T17:01:19Z</dcterms:created>
  <dcterms:modified xsi:type="dcterms:W3CDTF">2013-08-24T19:57:37Z</dcterms:modified>
</cp:coreProperties>
</file>